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Lst>
  <p:sldSz cx="9906000" cy="6858000" type="A4"/>
  <p:notesSz cx="9875838" cy="6743700"/>
  <p:defaultTextStyle>
    <a:defPPr>
      <a:defRPr lang="en-US"/>
    </a:defPPr>
    <a:lvl1pPr algn="l" rtl="0" fontAlgn="base">
      <a:spcBef>
        <a:spcPct val="0"/>
      </a:spcBef>
      <a:spcAft>
        <a:spcPct val="0"/>
      </a:spcAft>
      <a:defRPr sz="1000" kern="1200">
        <a:solidFill>
          <a:schemeClr val="tx1"/>
        </a:solidFill>
        <a:latin typeface="Arial" charset="0"/>
        <a:ea typeface="+mn-ea"/>
        <a:cs typeface="+mn-cs"/>
      </a:defRPr>
    </a:lvl1pPr>
    <a:lvl2pPr marL="457200" algn="l" rtl="0" fontAlgn="base">
      <a:spcBef>
        <a:spcPct val="0"/>
      </a:spcBef>
      <a:spcAft>
        <a:spcPct val="0"/>
      </a:spcAft>
      <a:defRPr sz="1000" kern="1200">
        <a:solidFill>
          <a:schemeClr val="tx1"/>
        </a:solidFill>
        <a:latin typeface="Arial" charset="0"/>
        <a:ea typeface="+mn-ea"/>
        <a:cs typeface="+mn-cs"/>
      </a:defRPr>
    </a:lvl2pPr>
    <a:lvl3pPr marL="914400" algn="l" rtl="0" fontAlgn="base">
      <a:spcBef>
        <a:spcPct val="0"/>
      </a:spcBef>
      <a:spcAft>
        <a:spcPct val="0"/>
      </a:spcAft>
      <a:defRPr sz="1000" kern="1200">
        <a:solidFill>
          <a:schemeClr val="tx1"/>
        </a:solidFill>
        <a:latin typeface="Arial" charset="0"/>
        <a:ea typeface="+mn-ea"/>
        <a:cs typeface="+mn-cs"/>
      </a:defRPr>
    </a:lvl3pPr>
    <a:lvl4pPr marL="1371600" algn="l" rtl="0" fontAlgn="base">
      <a:spcBef>
        <a:spcPct val="0"/>
      </a:spcBef>
      <a:spcAft>
        <a:spcPct val="0"/>
      </a:spcAft>
      <a:defRPr sz="1000" kern="1200">
        <a:solidFill>
          <a:schemeClr val="tx1"/>
        </a:solidFill>
        <a:latin typeface="Arial" charset="0"/>
        <a:ea typeface="+mn-ea"/>
        <a:cs typeface="+mn-cs"/>
      </a:defRPr>
    </a:lvl4pPr>
    <a:lvl5pPr marL="1828800" algn="l" rtl="0" fontAlgn="base">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307" autoAdjust="0"/>
    <p:restoredTop sz="94660"/>
  </p:normalViewPr>
  <p:slideViewPr>
    <p:cSldViewPr>
      <p:cViewPr varScale="1">
        <p:scale>
          <a:sx n="59" d="100"/>
          <a:sy n="59" d="100"/>
        </p:scale>
        <p:origin x="-804" y="-7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39" d="100"/>
          <a:sy n="139" d="100"/>
        </p:scale>
        <p:origin x="-450" y="-108"/>
      </p:cViewPr>
      <p:guideLst>
        <p:guide orient="horz" pos="2124"/>
        <p:guide pos="311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4279900" cy="336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굴림" pitchFamily="50" charset="-127"/>
              </a:defRPr>
            </a:lvl1pPr>
          </a:lstStyle>
          <a:p>
            <a:endParaRPr lang="en-US" altLang="ko-KR"/>
          </a:p>
        </p:txBody>
      </p:sp>
      <p:sp>
        <p:nvSpPr>
          <p:cNvPr id="7171" name="Rectangle 3"/>
          <p:cNvSpPr>
            <a:spLocks noGrp="1" noChangeArrowheads="1"/>
          </p:cNvSpPr>
          <p:nvPr>
            <p:ph type="dt" sz="quarter" idx="1"/>
          </p:nvPr>
        </p:nvSpPr>
        <p:spPr bwMode="auto">
          <a:xfrm>
            <a:off x="5594350" y="0"/>
            <a:ext cx="4279900" cy="336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굴림" pitchFamily="50" charset="-127"/>
              </a:defRPr>
            </a:lvl1pPr>
          </a:lstStyle>
          <a:p>
            <a:endParaRPr lang="en-US" altLang="ko-KR"/>
          </a:p>
        </p:txBody>
      </p:sp>
      <p:sp>
        <p:nvSpPr>
          <p:cNvPr id="7172" name="Rectangle 4"/>
          <p:cNvSpPr>
            <a:spLocks noGrp="1" noChangeArrowheads="1"/>
          </p:cNvSpPr>
          <p:nvPr>
            <p:ph type="ftr" sz="quarter" idx="2"/>
          </p:nvPr>
        </p:nvSpPr>
        <p:spPr bwMode="auto">
          <a:xfrm>
            <a:off x="0" y="6405563"/>
            <a:ext cx="4279900" cy="336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굴림" pitchFamily="50" charset="-127"/>
              </a:defRPr>
            </a:lvl1pPr>
          </a:lstStyle>
          <a:p>
            <a:endParaRPr lang="en-US" altLang="ko-KR"/>
          </a:p>
        </p:txBody>
      </p:sp>
      <p:sp>
        <p:nvSpPr>
          <p:cNvPr id="7173" name="Rectangle 5"/>
          <p:cNvSpPr>
            <a:spLocks noGrp="1" noChangeArrowheads="1"/>
          </p:cNvSpPr>
          <p:nvPr>
            <p:ph type="sldNum" sz="quarter" idx="3"/>
          </p:nvPr>
        </p:nvSpPr>
        <p:spPr bwMode="auto">
          <a:xfrm>
            <a:off x="5594350" y="6405563"/>
            <a:ext cx="4279900" cy="336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굴림" pitchFamily="50" charset="-127"/>
              </a:defRPr>
            </a:lvl1pPr>
          </a:lstStyle>
          <a:p>
            <a:fld id="{F5CA6765-2936-4572-889B-5121B967E724}" type="slidenum">
              <a:rPr lang="ko-KR" altLang="en-US"/>
              <a:pPr/>
              <a:t>‹#›</a:t>
            </a:fld>
            <a:endParaRPr lang="en-US" altLang="ko-K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90" name="Rectangle 194"/>
          <p:cNvSpPr>
            <a:spLocks noGrp="1" noChangeArrowheads="1"/>
          </p:cNvSpPr>
          <p:nvPr>
            <p:ph type="sldNum" sz="quarter" idx="5"/>
          </p:nvPr>
        </p:nvSpPr>
        <p:spPr bwMode="auto">
          <a:xfrm>
            <a:off x="8634413" y="6170613"/>
            <a:ext cx="1098550" cy="339725"/>
          </a:xfrm>
          <a:prstGeom prst="rect">
            <a:avLst/>
          </a:prstGeom>
          <a:noFill/>
          <a:ln w="9525">
            <a:noFill/>
            <a:miter lim="800000"/>
            <a:headEnd/>
            <a:tailEnd/>
          </a:ln>
          <a:effectLst/>
        </p:spPr>
        <p:txBody>
          <a:bodyPr vert="horz" wrap="square" lIns="91332" tIns="45661" rIns="91332" bIns="45661" numCol="1" anchor="b" anchorCtr="0" compatLnSpc="1">
            <a:prstTxWarp prst="textNoShape">
              <a:avLst/>
            </a:prstTxWarp>
          </a:bodyPr>
          <a:lstStyle>
            <a:lvl1pPr algn="r">
              <a:defRPr sz="1200">
                <a:latin typeface="Times New Roman" pitchFamily="18" charset="0"/>
              </a:defRPr>
            </a:lvl1pPr>
          </a:lstStyle>
          <a:p>
            <a:fld id="{07913D22-026D-494F-88C3-80C2F4393E6D}" type="slidenum">
              <a:rPr lang="de-DE"/>
              <a:pPr/>
              <a:t>‹#›</a:t>
            </a:fld>
            <a:endParaRPr lang="de-DE"/>
          </a:p>
        </p:txBody>
      </p:sp>
      <p:sp>
        <p:nvSpPr>
          <p:cNvPr id="4292" name="Rectangle 196"/>
          <p:cNvSpPr>
            <a:spLocks noChangeArrowheads="1"/>
          </p:cNvSpPr>
          <p:nvPr/>
        </p:nvSpPr>
        <p:spPr bwMode="auto">
          <a:xfrm>
            <a:off x="9213850" y="468313"/>
            <a:ext cx="577850" cy="6161087"/>
          </a:xfrm>
          <a:prstGeom prst="rect">
            <a:avLst/>
          </a:prstGeom>
          <a:noFill/>
          <a:ln w="9525">
            <a:noFill/>
            <a:miter lim="800000"/>
            <a:headEnd/>
            <a:tailEnd/>
          </a:ln>
          <a:effectLst/>
        </p:spPr>
        <p:txBody>
          <a:bodyPr lIns="91332" tIns="45661" rIns="91332" bIns="45661"/>
          <a:lstStyle/>
          <a:p>
            <a:endParaRPr lang="ko-KR" altLang="en-US" sz="1200">
              <a:ea typeface="굴림" pitchFamily="50" charset="-127"/>
            </a:endParaRPr>
          </a:p>
        </p:txBody>
      </p:sp>
      <p:sp>
        <p:nvSpPr>
          <p:cNvPr id="4297" name="Rectangle 201"/>
          <p:cNvSpPr>
            <a:spLocks noChangeArrowheads="1"/>
          </p:cNvSpPr>
          <p:nvPr/>
        </p:nvSpPr>
        <p:spPr bwMode="auto">
          <a:xfrm>
            <a:off x="9213850" y="114300"/>
            <a:ext cx="577850" cy="354013"/>
          </a:xfrm>
          <a:prstGeom prst="rect">
            <a:avLst/>
          </a:prstGeom>
          <a:noFill/>
          <a:ln w="9525">
            <a:noFill/>
            <a:miter lim="800000"/>
            <a:headEnd/>
            <a:tailEnd/>
          </a:ln>
          <a:effectLst/>
        </p:spPr>
        <p:txBody>
          <a:bodyPr lIns="91332" tIns="45661" rIns="91332" bIns="45661"/>
          <a:lstStyle/>
          <a:p>
            <a:r>
              <a:rPr lang="de-DE" sz="800"/>
              <a:t>Info</a:t>
            </a:r>
            <a:endParaRPr lang="en-US" altLang="ko-KR" sz="800">
              <a:ea typeface="굴림" pitchFamily="50" charset="-127"/>
            </a:endParaRPr>
          </a:p>
        </p:txBody>
      </p:sp>
      <p:sp>
        <p:nvSpPr>
          <p:cNvPr id="4298" name="Rectangle 202"/>
          <p:cNvSpPr>
            <a:spLocks noChangeArrowheads="1"/>
          </p:cNvSpPr>
          <p:nvPr/>
        </p:nvSpPr>
        <p:spPr bwMode="auto">
          <a:xfrm>
            <a:off x="7553325" y="114300"/>
            <a:ext cx="1660525" cy="354013"/>
          </a:xfrm>
          <a:prstGeom prst="rect">
            <a:avLst/>
          </a:prstGeom>
          <a:noFill/>
          <a:ln w="9525">
            <a:noFill/>
            <a:miter lim="800000"/>
            <a:headEnd/>
            <a:tailEnd/>
          </a:ln>
          <a:effectLst/>
        </p:spPr>
        <p:txBody>
          <a:bodyPr lIns="91332" tIns="45661" rIns="91332" bIns="45661"/>
          <a:lstStyle/>
          <a:p>
            <a:r>
              <a:rPr lang="de-DE"/>
              <a:t>Material / Method</a:t>
            </a:r>
            <a:endParaRPr lang="en-US" altLang="ko-KR">
              <a:ea typeface="굴림" pitchFamily="50" charset="-127"/>
            </a:endParaRPr>
          </a:p>
        </p:txBody>
      </p:sp>
      <p:sp>
        <p:nvSpPr>
          <p:cNvPr id="4299" name="Rectangle 203"/>
          <p:cNvSpPr>
            <a:spLocks noChangeArrowheads="1"/>
          </p:cNvSpPr>
          <p:nvPr/>
        </p:nvSpPr>
        <p:spPr bwMode="auto">
          <a:xfrm>
            <a:off x="5673725" y="114300"/>
            <a:ext cx="1879600" cy="354013"/>
          </a:xfrm>
          <a:prstGeom prst="rect">
            <a:avLst/>
          </a:prstGeom>
          <a:noFill/>
          <a:ln w="9525">
            <a:noFill/>
            <a:miter lim="800000"/>
            <a:headEnd/>
            <a:tailEnd/>
          </a:ln>
          <a:effectLst/>
        </p:spPr>
        <p:txBody>
          <a:bodyPr lIns="91332" tIns="45661" rIns="91332" bIns="45661"/>
          <a:lstStyle/>
          <a:p>
            <a:r>
              <a:rPr lang="de-DE"/>
              <a:t>Objective </a:t>
            </a:r>
            <a:endParaRPr lang="en-US" altLang="ko-KR">
              <a:ea typeface="굴림" pitchFamily="50" charset="-127"/>
            </a:endParaRPr>
          </a:p>
        </p:txBody>
      </p:sp>
      <p:sp>
        <p:nvSpPr>
          <p:cNvPr id="4300" name="Rectangle 204"/>
          <p:cNvSpPr>
            <a:spLocks noChangeArrowheads="1"/>
          </p:cNvSpPr>
          <p:nvPr/>
        </p:nvSpPr>
        <p:spPr bwMode="auto">
          <a:xfrm>
            <a:off x="800100" y="115888"/>
            <a:ext cx="4781550" cy="354012"/>
          </a:xfrm>
          <a:prstGeom prst="rect">
            <a:avLst/>
          </a:prstGeom>
          <a:noFill/>
          <a:ln w="9525">
            <a:noFill/>
            <a:miter lim="800000"/>
            <a:headEnd/>
            <a:tailEnd/>
          </a:ln>
          <a:effectLst/>
        </p:spPr>
        <p:txBody>
          <a:bodyPr lIns="91332" tIns="45661" rIns="91332" bIns="45661"/>
          <a:lstStyle/>
          <a:p>
            <a:r>
              <a:rPr lang="de-DE"/>
              <a:t>Subject </a:t>
            </a:r>
          </a:p>
        </p:txBody>
      </p:sp>
      <p:sp>
        <p:nvSpPr>
          <p:cNvPr id="4301" name="Rectangle 205"/>
          <p:cNvSpPr>
            <a:spLocks noChangeArrowheads="1"/>
          </p:cNvSpPr>
          <p:nvPr/>
        </p:nvSpPr>
        <p:spPr bwMode="auto">
          <a:xfrm>
            <a:off x="38100" y="114300"/>
            <a:ext cx="777875" cy="282575"/>
          </a:xfrm>
          <a:prstGeom prst="rect">
            <a:avLst/>
          </a:prstGeom>
          <a:noFill/>
          <a:ln w="9525">
            <a:noFill/>
            <a:miter lim="800000"/>
            <a:headEnd/>
            <a:tailEnd/>
          </a:ln>
          <a:effectLst/>
        </p:spPr>
        <p:txBody>
          <a:bodyPr lIns="91332" tIns="45661" rIns="91332" bIns="45661"/>
          <a:lstStyle/>
          <a:p>
            <a:r>
              <a:rPr lang="de-DE" sz="800"/>
              <a:t>Group</a:t>
            </a:r>
            <a:endParaRPr lang="en-US" altLang="ko-KR" sz="800">
              <a:ea typeface="굴림" pitchFamily="50" charset="-127"/>
            </a:endParaRPr>
          </a:p>
        </p:txBody>
      </p:sp>
      <p:sp>
        <p:nvSpPr>
          <p:cNvPr id="4302" name="Line 206"/>
          <p:cNvSpPr>
            <a:spLocks noChangeShapeType="1"/>
          </p:cNvSpPr>
          <p:nvPr/>
        </p:nvSpPr>
        <p:spPr bwMode="auto">
          <a:xfrm>
            <a:off x="38100" y="114300"/>
            <a:ext cx="9753600" cy="0"/>
          </a:xfrm>
          <a:prstGeom prst="line">
            <a:avLst/>
          </a:prstGeom>
          <a:noFill/>
          <a:ln w="28575" cap="rnd">
            <a:solidFill>
              <a:schemeClr val="tx1"/>
            </a:solidFill>
            <a:round/>
            <a:headEnd/>
            <a:tailEnd/>
          </a:ln>
          <a:effectLst/>
        </p:spPr>
        <p:txBody>
          <a:bodyPr/>
          <a:lstStyle/>
          <a:p>
            <a:endParaRPr lang="en-US"/>
          </a:p>
        </p:txBody>
      </p:sp>
      <p:sp>
        <p:nvSpPr>
          <p:cNvPr id="4303" name="Line 207"/>
          <p:cNvSpPr>
            <a:spLocks noChangeShapeType="1"/>
          </p:cNvSpPr>
          <p:nvPr/>
        </p:nvSpPr>
        <p:spPr bwMode="auto">
          <a:xfrm>
            <a:off x="38100" y="468313"/>
            <a:ext cx="9753600" cy="0"/>
          </a:xfrm>
          <a:prstGeom prst="line">
            <a:avLst/>
          </a:prstGeom>
          <a:noFill/>
          <a:ln w="28575" cap="rnd">
            <a:solidFill>
              <a:schemeClr val="tx1"/>
            </a:solidFill>
            <a:round/>
            <a:headEnd/>
            <a:tailEnd/>
          </a:ln>
          <a:effectLst/>
        </p:spPr>
        <p:txBody>
          <a:bodyPr/>
          <a:lstStyle/>
          <a:p>
            <a:endParaRPr lang="en-US"/>
          </a:p>
        </p:txBody>
      </p:sp>
      <p:sp>
        <p:nvSpPr>
          <p:cNvPr id="4304" name="Line 208"/>
          <p:cNvSpPr>
            <a:spLocks noChangeShapeType="1"/>
          </p:cNvSpPr>
          <p:nvPr/>
        </p:nvSpPr>
        <p:spPr bwMode="auto">
          <a:xfrm>
            <a:off x="38100" y="6629400"/>
            <a:ext cx="9753600" cy="0"/>
          </a:xfrm>
          <a:prstGeom prst="line">
            <a:avLst/>
          </a:prstGeom>
          <a:noFill/>
          <a:ln w="28575" cap="rnd">
            <a:solidFill>
              <a:schemeClr val="tx1"/>
            </a:solidFill>
            <a:round/>
            <a:headEnd/>
            <a:tailEnd/>
          </a:ln>
          <a:effectLst/>
        </p:spPr>
        <p:txBody>
          <a:bodyPr/>
          <a:lstStyle/>
          <a:p>
            <a:endParaRPr lang="en-US"/>
          </a:p>
        </p:txBody>
      </p:sp>
      <p:sp>
        <p:nvSpPr>
          <p:cNvPr id="4305" name="Line 209"/>
          <p:cNvSpPr>
            <a:spLocks noChangeShapeType="1"/>
          </p:cNvSpPr>
          <p:nvPr/>
        </p:nvSpPr>
        <p:spPr bwMode="auto">
          <a:xfrm>
            <a:off x="38100" y="114300"/>
            <a:ext cx="0" cy="6515100"/>
          </a:xfrm>
          <a:prstGeom prst="line">
            <a:avLst/>
          </a:prstGeom>
          <a:noFill/>
          <a:ln w="28575" cap="rnd">
            <a:solidFill>
              <a:schemeClr val="tx1"/>
            </a:solidFill>
            <a:round/>
            <a:headEnd/>
            <a:tailEnd/>
          </a:ln>
          <a:effectLst/>
        </p:spPr>
        <p:txBody>
          <a:bodyPr/>
          <a:lstStyle/>
          <a:p>
            <a:endParaRPr lang="en-US"/>
          </a:p>
        </p:txBody>
      </p:sp>
      <p:sp>
        <p:nvSpPr>
          <p:cNvPr id="4307" name="Line 211"/>
          <p:cNvSpPr>
            <a:spLocks noChangeShapeType="1"/>
          </p:cNvSpPr>
          <p:nvPr/>
        </p:nvSpPr>
        <p:spPr bwMode="auto">
          <a:xfrm>
            <a:off x="5673725" y="114300"/>
            <a:ext cx="0" cy="6515100"/>
          </a:xfrm>
          <a:prstGeom prst="line">
            <a:avLst/>
          </a:prstGeom>
          <a:noFill/>
          <a:ln w="12700" cap="rnd">
            <a:solidFill>
              <a:schemeClr val="tx1"/>
            </a:solidFill>
            <a:round/>
            <a:headEnd/>
            <a:tailEnd/>
          </a:ln>
          <a:effectLst/>
        </p:spPr>
        <p:txBody>
          <a:bodyPr/>
          <a:lstStyle/>
          <a:p>
            <a:endParaRPr lang="en-US"/>
          </a:p>
        </p:txBody>
      </p:sp>
      <p:sp>
        <p:nvSpPr>
          <p:cNvPr id="4308" name="Line 212"/>
          <p:cNvSpPr>
            <a:spLocks noChangeShapeType="1"/>
          </p:cNvSpPr>
          <p:nvPr/>
        </p:nvSpPr>
        <p:spPr bwMode="auto">
          <a:xfrm>
            <a:off x="7553325" y="114300"/>
            <a:ext cx="0" cy="6515100"/>
          </a:xfrm>
          <a:prstGeom prst="line">
            <a:avLst/>
          </a:prstGeom>
          <a:noFill/>
          <a:ln w="12700" cap="rnd">
            <a:solidFill>
              <a:schemeClr val="tx1"/>
            </a:solidFill>
            <a:round/>
            <a:headEnd/>
            <a:tailEnd/>
          </a:ln>
          <a:effectLst/>
        </p:spPr>
        <p:txBody>
          <a:bodyPr/>
          <a:lstStyle/>
          <a:p>
            <a:endParaRPr lang="en-US"/>
          </a:p>
        </p:txBody>
      </p:sp>
      <p:sp>
        <p:nvSpPr>
          <p:cNvPr id="4309" name="Line 213"/>
          <p:cNvSpPr>
            <a:spLocks noChangeShapeType="1"/>
          </p:cNvSpPr>
          <p:nvPr/>
        </p:nvSpPr>
        <p:spPr bwMode="auto">
          <a:xfrm>
            <a:off x="9213850" y="114300"/>
            <a:ext cx="0" cy="6515100"/>
          </a:xfrm>
          <a:prstGeom prst="line">
            <a:avLst/>
          </a:prstGeom>
          <a:noFill/>
          <a:ln w="12700" cap="rnd">
            <a:solidFill>
              <a:schemeClr val="tx1"/>
            </a:solidFill>
            <a:round/>
            <a:headEnd/>
            <a:tailEnd/>
          </a:ln>
          <a:effectLst/>
        </p:spPr>
        <p:txBody>
          <a:bodyPr/>
          <a:lstStyle/>
          <a:p>
            <a:endParaRPr lang="en-US"/>
          </a:p>
        </p:txBody>
      </p:sp>
      <p:sp>
        <p:nvSpPr>
          <p:cNvPr id="4310" name="Line 214"/>
          <p:cNvSpPr>
            <a:spLocks noChangeShapeType="1"/>
          </p:cNvSpPr>
          <p:nvPr/>
        </p:nvSpPr>
        <p:spPr bwMode="auto">
          <a:xfrm>
            <a:off x="9791700" y="114300"/>
            <a:ext cx="0" cy="6515100"/>
          </a:xfrm>
          <a:prstGeom prst="line">
            <a:avLst/>
          </a:prstGeom>
          <a:noFill/>
          <a:ln w="28575" cap="rnd">
            <a:solidFill>
              <a:schemeClr val="tx1"/>
            </a:solidFill>
            <a:round/>
            <a:headEnd/>
            <a:tailEnd/>
          </a:ln>
          <a:effectLst/>
        </p:spPr>
        <p:txBody>
          <a:bodyPr/>
          <a:lstStyle/>
          <a:p>
            <a:endParaRPr lang="en-US"/>
          </a:p>
        </p:txBody>
      </p:sp>
      <p:sp>
        <p:nvSpPr>
          <p:cNvPr id="4312" name="Line 216"/>
          <p:cNvSpPr>
            <a:spLocks noChangeShapeType="1"/>
          </p:cNvSpPr>
          <p:nvPr/>
        </p:nvSpPr>
        <p:spPr bwMode="auto">
          <a:xfrm>
            <a:off x="815975" y="114300"/>
            <a:ext cx="0" cy="354013"/>
          </a:xfrm>
          <a:prstGeom prst="line">
            <a:avLst/>
          </a:prstGeom>
          <a:noFill/>
          <a:ln w="9525">
            <a:solidFill>
              <a:schemeClr val="tx1"/>
            </a:solidFill>
            <a:round/>
            <a:headEnd/>
            <a:tailEnd/>
          </a:ln>
          <a:effectLst/>
        </p:spPr>
        <p:txBody>
          <a:bodyPr/>
          <a:lstStyle/>
          <a:p>
            <a:endParaRPr lang="en-US"/>
          </a:p>
        </p:txBody>
      </p:sp>
      <p:sp>
        <p:nvSpPr>
          <p:cNvPr id="4316" name="Rectangle 220"/>
          <p:cNvSpPr>
            <a:spLocks noChangeArrowheads="1"/>
          </p:cNvSpPr>
          <p:nvPr/>
        </p:nvSpPr>
        <p:spPr bwMode="auto">
          <a:xfrm>
            <a:off x="8629650" y="6172200"/>
            <a:ext cx="1098550" cy="338138"/>
          </a:xfrm>
          <a:prstGeom prst="rect">
            <a:avLst/>
          </a:prstGeom>
          <a:noFill/>
          <a:ln w="9525">
            <a:noFill/>
            <a:miter lim="800000"/>
            <a:headEnd/>
            <a:tailEnd/>
          </a:ln>
          <a:effectLst/>
        </p:spPr>
        <p:txBody>
          <a:bodyPr lIns="91332" tIns="45661" rIns="91332" bIns="45661" anchor="b"/>
          <a:lstStyle/>
          <a:p>
            <a:pPr algn="r"/>
            <a:fld id="{3A92969A-508E-4043-8ED1-42E5F3E321A8}" type="slidenum">
              <a:rPr lang="de-DE" sz="1200">
                <a:latin typeface="Times New Roman" pitchFamily="18" charset="0"/>
              </a:rPr>
              <a:pPr algn="r"/>
              <a:t>‹#›</a:t>
            </a:fld>
            <a:endParaRPr lang="de-DE" sz="1200">
              <a:latin typeface="Times New Roman" pitchFamily="18" charset="0"/>
            </a:endParaRPr>
          </a:p>
        </p:txBody>
      </p:sp>
      <p:sp>
        <p:nvSpPr>
          <p:cNvPr id="4317" name="Text Box 221"/>
          <p:cNvSpPr txBox="1">
            <a:spLocks noChangeArrowheads="1"/>
          </p:cNvSpPr>
          <p:nvPr/>
        </p:nvSpPr>
        <p:spPr bwMode="auto">
          <a:xfrm>
            <a:off x="9220200" y="466725"/>
            <a:ext cx="544513" cy="5226050"/>
          </a:xfrm>
          <a:prstGeom prst="rect">
            <a:avLst/>
          </a:prstGeom>
          <a:noFill/>
          <a:ln w="9525">
            <a:noFill/>
            <a:miter lim="800000"/>
            <a:headEnd/>
            <a:tailEnd/>
          </a:ln>
          <a:effectLst/>
        </p:spPr>
        <p:txBody>
          <a:bodyPr>
            <a:spAutoFit/>
          </a:bodyPr>
          <a:lstStyle/>
          <a:p>
            <a:r>
              <a:rPr lang="en-US" altLang="ko-KR" sz="800">
                <a:ea typeface="굴림" pitchFamily="50" charset="-127"/>
              </a:rPr>
              <a:t>Time</a:t>
            </a: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r>
              <a:rPr lang="en-US" altLang="ko-KR" sz="800">
                <a:ea typeface="굴림" pitchFamily="50" charset="-127"/>
              </a:rPr>
              <a:t>_____</a:t>
            </a:r>
          </a:p>
          <a:p>
            <a:endParaRPr lang="en-US" altLang="ko-KR" sz="800">
              <a:ea typeface="굴림" pitchFamily="50" charset="-127"/>
            </a:endParaRPr>
          </a:p>
          <a:p>
            <a:pPr algn="ctr"/>
            <a:r>
              <a:rPr lang="en-US" altLang="ko-KR" sz="800">
                <a:ea typeface="굴림" pitchFamily="50" charset="-127"/>
              </a:rPr>
              <a:t>min</a:t>
            </a:r>
          </a:p>
          <a:p>
            <a:pPr algn="ctr"/>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r>
              <a:rPr lang="en-US" altLang="ko-KR" sz="800">
                <a:ea typeface="굴림" pitchFamily="50" charset="-127"/>
              </a:rPr>
              <a:t>Level</a:t>
            </a:r>
          </a:p>
          <a:p>
            <a:endParaRPr lang="en-US" altLang="ko-KR" sz="800">
              <a:ea typeface="굴림" pitchFamily="50" charset="-127"/>
            </a:endParaRPr>
          </a:p>
          <a:p>
            <a:endParaRPr lang="en-US" altLang="ko-KR" sz="800">
              <a:ea typeface="굴림" pitchFamily="50" charset="-127"/>
            </a:endParaRPr>
          </a:p>
          <a:p>
            <a:r>
              <a:rPr lang="en-US" altLang="ko-KR" sz="800">
                <a:ea typeface="굴림" pitchFamily="50" charset="-127"/>
              </a:rPr>
              <a:t>_____</a:t>
            </a: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endParaRPr lang="en-US" altLang="ko-KR" sz="800">
              <a:ea typeface="굴림" pitchFamily="50" charset="-127"/>
            </a:endParaRPr>
          </a:p>
          <a:p>
            <a:r>
              <a:rPr lang="en-US" altLang="ko-KR" sz="800">
                <a:ea typeface="굴림" pitchFamily="50" charset="-127"/>
              </a:rPr>
              <a:t>Publ.</a:t>
            </a:r>
          </a:p>
          <a:p>
            <a:r>
              <a:rPr lang="en-US" altLang="ko-KR" sz="800">
                <a:ea typeface="굴림" pitchFamily="50" charset="-127"/>
              </a:rPr>
              <a:t>No.</a:t>
            </a:r>
          </a:p>
          <a:p>
            <a:endParaRPr lang="en-US" altLang="ko-KR" sz="800">
              <a:ea typeface="굴림" pitchFamily="50" charset="-127"/>
            </a:endParaRPr>
          </a:p>
          <a:p>
            <a:endParaRPr lang="en-US" altLang="ko-KR" sz="800">
              <a:ea typeface="굴림" pitchFamily="50" charset="-127"/>
            </a:endParaRPr>
          </a:p>
          <a:p>
            <a:endParaRPr lang="ko-KR" altLang="en-US" sz="800">
              <a:ea typeface="굴림" pitchFamily="50" charset="-127"/>
            </a:endParaRP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7543800" y="473075"/>
            <a:ext cx="1555750" cy="61880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pPr>
              <a:spcBef>
                <a:spcPct val="50000"/>
              </a:spcBef>
            </a:pPr>
            <a:r>
              <a:rPr lang="en-US" altLang="ko-KR">
                <a:ea typeface="굴림" pitchFamily="50" charset="-127"/>
              </a:rPr>
              <a:t>OHP (Instructors guide),  Trainees textbook / File, Practice sheets</a:t>
            </a:r>
          </a:p>
          <a:p>
            <a:pPr>
              <a:spcBef>
                <a:spcPct val="50000"/>
              </a:spcBef>
            </a:pPr>
            <a:r>
              <a:rPr lang="en-US" altLang="ko-KR">
                <a:ea typeface="굴림" pitchFamily="50" charset="-127"/>
              </a:rPr>
              <a:t>(Practice preparation)</a:t>
            </a:r>
          </a:p>
          <a:p>
            <a:pPr>
              <a:spcBef>
                <a:spcPct val="50000"/>
              </a:spcBef>
            </a:pPr>
            <a:r>
              <a:rPr lang="en-US" altLang="ko-KR">
                <a:ea typeface="굴림" pitchFamily="50" charset="-127"/>
              </a:rPr>
              <a:t>Knowledge test ,Evaluation sheets, Multimeter, Workshop manuals, Parts</a:t>
            </a:r>
          </a:p>
          <a:p>
            <a:r>
              <a:rPr lang="en-US" altLang="ko-KR">
                <a:ea typeface="굴림" pitchFamily="50" charset="-127"/>
              </a:rPr>
              <a:t>Cars</a:t>
            </a:r>
          </a:p>
          <a:p>
            <a:pPr>
              <a:spcBef>
                <a:spcPct val="50000"/>
              </a:spcBef>
            </a:pPr>
            <a:endParaRPr lang="en-US" altLang="ko-KR">
              <a:ea typeface="굴림" pitchFamily="50" charset="-127"/>
            </a:endParaRPr>
          </a:p>
          <a:p>
            <a:pPr>
              <a:spcBef>
                <a:spcPct val="50000"/>
              </a:spcBef>
            </a:pPr>
            <a:r>
              <a:rPr lang="en-US" altLang="ko-KR">
                <a:ea typeface="굴림" pitchFamily="50" charset="-127"/>
              </a:rPr>
              <a:t>Certificates</a:t>
            </a:r>
          </a:p>
          <a:p>
            <a:pPr>
              <a:spcBef>
                <a:spcPct val="50000"/>
              </a:spcBef>
            </a:pPr>
            <a:r>
              <a:rPr lang="en-US" altLang="ko-KR">
                <a:ea typeface="굴림" pitchFamily="50" charset="-127"/>
              </a:rPr>
              <a:t>Nameplates</a:t>
            </a:r>
          </a:p>
          <a:p>
            <a:pPr>
              <a:spcBef>
                <a:spcPct val="50000"/>
              </a:spcBef>
            </a:pPr>
            <a:r>
              <a:rPr lang="en-US" altLang="ko-KR">
                <a:ea typeface="굴림" pitchFamily="50" charset="-127"/>
              </a:rPr>
              <a:t>(Paper for notes)</a:t>
            </a:r>
          </a:p>
          <a:p>
            <a:pPr>
              <a:spcBef>
                <a:spcPct val="50000"/>
              </a:spcBef>
            </a:pPr>
            <a:r>
              <a:rPr lang="en-US" altLang="ko-KR">
                <a:ea typeface="굴림" pitchFamily="50" charset="-127"/>
              </a:rPr>
              <a:t>(Pens etc.)</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r>
              <a:rPr lang="en-US" altLang="ko-KR">
                <a:ea typeface="굴림" pitchFamily="50" charset="-127"/>
              </a:rPr>
              <a:t>Questioning</a:t>
            </a:r>
          </a:p>
          <a:p>
            <a:r>
              <a:rPr lang="en-US" altLang="ko-KR">
                <a:ea typeface="굴림" pitchFamily="50" charset="-127"/>
              </a:rPr>
              <a:t>Task</a:t>
            </a:r>
          </a:p>
          <a:p>
            <a:r>
              <a:rPr lang="en-US" altLang="ko-KR">
                <a:ea typeface="굴림" pitchFamily="50" charset="-127"/>
              </a:rPr>
              <a:t>Practice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a:t>
            </a:r>
          </a:p>
          <a:p>
            <a:r>
              <a:rPr lang="en-US" altLang="ko-KR">
                <a:ea typeface="굴림" pitchFamily="50" charset="-127"/>
              </a:rPr>
              <a:t>Lets start with the Wheatstone bridge and discover its construction and usage.</a:t>
            </a:r>
          </a:p>
          <a:p>
            <a:endParaRPr lang="en-US" altLang="ko-KR">
              <a:ea typeface="굴림" pitchFamily="50" charset="-127"/>
            </a:endParaRPr>
          </a:p>
        </p:txBody>
      </p:sp>
      <p:sp>
        <p:nvSpPr>
          <p:cNvPr id="39943" name="Text Box 7"/>
          <p:cNvSpPr txBox="1">
            <a:spLocks noChangeArrowheads="1"/>
          </p:cNvSpPr>
          <p:nvPr/>
        </p:nvSpPr>
        <p:spPr bwMode="auto">
          <a:xfrm>
            <a:off x="1390650" y="127000"/>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Basic electronics</a:t>
            </a:r>
          </a:p>
        </p:txBody>
      </p:sp>
      <p:sp>
        <p:nvSpPr>
          <p:cNvPr id="39944" name="Text Box 8"/>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sp>
        <p:nvSpPr>
          <p:cNvPr id="39945" name="Text Box 9"/>
          <p:cNvSpPr txBox="1">
            <a:spLocks noChangeArrowheads="1"/>
          </p:cNvSpPr>
          <p:nvPr/>
        </p:nvSpPr>
        <p:spPr bwMode="auto">
          <a:xfrm>
            <a:off x="5659438" y="473075"/>
            <a:ext cx="1878012" cy="29114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To understand basic electronics such as: </a:t>
            </a:r>
          </a:p>
          <a:p>
            <a:pPr>
              <a:spcBef>
                <a:spcPct val="50000"/>
              </a:spcBef>
            </a:pPr>
            <a:r>
              <a:rPr lang="en-US" altLang="ko-KR">
                <a:ea typeface="굴림" pitchFamily="50" charset="-127"/>
              </a:rPr>
              <a:t>To know and understand special circuits e.g. the Wheatstone bridge</a:t>
            </a:r>
          </a:p>
          <a:p>
            <a:pPr>
              <a:spcBef>
                <a:spcPct val="50000"/>
              </a:spcBef>
            </a:pPr>
            <a:r>
              <a:rPr lang="en-US" altLang="ko-KR">
                <a:ea typeface="굴림" pitchFamily="50" charset="-127"/>
              </a:rPr>
              <a:t>To know  and understand the different types of semi conductors and their usage.</a:t>
            </a:r>
          </a:p>
          <a:p>
            <a:pPr>
              <a:spcBef>
                <a:spcPct val="50000"/>
              </a:spcBef>
            </a:pPr>
            <a:r>
              <a:rPr lang="en-US" altLang="ko-KR">
                <a:ea typeface="굴림" pitchFamily="50" charset="-127"/>
              </a:rPr>
              <a:t>To know and understand electronic effects and devices e.g. as piezo effect</a:t>
            </a:r>
          </a:p>
          <a:p>
            <a:pPr>
              <a:spcBef>
                <a:spcPct val="50000"/>
              </a:spcBef>
            </a:pPr>
            <a:r>
              <a:rPr lang="en-US" altLang="ko-KR">
                <a:ea typeface="굴림" pitchFamily="50" charset="-127"/>
              </a:rPr>
              <a:t>To know and understand electromagnetic interference and how to deal with it </a:t>
            </a:r>
          </a:p>
          <a:p>
            <a:pPr>
              <a:spcBef>
                <a:spcPct val="50000"/>
              </a:spcBef>
            </a:pPr>
            <a:r>
              <a:rPr lang="en-US" altLang="ko-KR">
                <a:ea typeface="굴림" pitchFamily="50" charset="-127"/>
              </a:rPr>
              <a:t>To understand the operation principle of an oscilloscope</a:t>
            </a:r>
          </a:p>
        </p:txBody>
      </p:sp>
      <p:grpSp>
        <p:nvGrpSpPr>
          <p:cNvPr id="39946" name="Group 10"/>
          <p:cNvGrpSpPr>
            <a:grpSpLocks/>
          </p:cNvGrpSpPr>
          <p:nvPr/>
        </p:nvGrpSpPr>
        <p:grpSpPr bwMode="auto">
          <a:xfrm>
            <a:off x="6046788" y="3090863"/>
            <a:ext cx="3716337" cy="3506787"/>
            <a:chOff x="3809" y="1947"/>
            <a:chExt cx="2341" cy="2209"/>
          </a:xfrm>
        </p:grpSpPr>
        <p:sp>
          <p:nvSpPr>
            <p:cNvPr id="39947"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39948" name="Group 12"/>
            <p:cNvGrpSpPr>
              <a:grpSpLocks/>
            </p:cNvGrpSpPr>
            <p:nvPr/>
          </p:nvGrpSpPr>
          <p:grpSpPr bwMode="auto">
            <a:xfrm>
              <a:off x="5759" y="1947"/>
              <a:ext cx="391" cy="1619"/>
              <a:chOff x="5759" y="1945"/>
              <a:chExt cx="391" cy="1619"/>
            </a:xfrm>
          </p:grpSpPr>
          <p:sp>
            <p:nvSpPr>
              <p:cNvPr id="39949"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39950"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
        <p:nvSpPr>
          <p:cNvPr id="39951" name="Text Box 15"/>
          <p:cNvSpPr txBox="1">
            <a:spLocks noChangeArrowheads="1"/>
          </p:cNvSpPr>
          <p:nvPr/>
        </p:nvSpPr>
        <p:spPr bwMode="auto">
          <a:xfrm>
            <a:off x="-9525" y="468313"/>
            <a:ext cx="5586413" cy="1768475"/>
          </a:xfrm>
          <a:prstGeom prst="rect">
            <a:avLst/>
          </a:prstGeom>
          <a:noFill/>
          <a:ln w="9525">
            <a:noFill/>
            <a:miter lim="800000"/>
            <a:headEnd/>
            <a:tailEnd/>
          </a:ln>
          <a:effectLst/>
        </p:spPr>
        <p:txBody>
          <a:bodyPr lIns="90864" tIns="45432" rIns="90864" bIns="45432">
            <a:spAutoFit/>
          </a:bodyPr>
          <a:lstStyle/>
          <a:p>
            <a:pPr defTabSz="908050"/>
            <a:r>
              <a:rPr lang="en-US" altLang="ko-KR">
                <a:ea typeface="굴림" pitchFamily="50" charset="-127"/>
              </a:rPr>
              <a:t>Target group:		Hyundai certified technicians or staff with equivalent knowledge</a:t>
            </a:r>
          </a:p>
          <a:p>
            <a:pPr defTabSz="908050"/>
            <a:endParaRPr lang="en-US" altLang="ko-KR">
              <a:ea typeface="굴림" pitchFamily="50" charset="-127"/>
            </a:endParaRPr>
          </a:p>
          <a:p>
            <a:pPr defTabSz="908050"/>
            <a:r>
              <a:rPr lang="en-US" altLang="ko-KR">
                <a:ea typeface="굴림" pitchFamily="50" charset="-127"/>
              </a:rPr>
              <a:t>Target of the course:	To know special circuits, semi conductors, electronic devices 		and effects. The aim is to understand the operation principles, 			not specific sensors or actuators etc, as this will be explained in 		related section.</a:t>
            </a:r>
          </a:p>
          <a:p>
            <a:pPr defTabSz="908050"/>
            <a:r>
              <a:rPr lang="en-US" altLang="ko-KR">
                <a:ea typeface="굴림" pitchFamily="50" charset="-127"/>
              </a:rPr>
              <a:t>		</a:t>
            </a:r>
          </a:p>
          <a:p>
            <a:pPr defTabSz="908050"/>
            <a:endParaRPr lang="en-US" altLang="ko-KR">
              <a:ea typeface="굴림" pitchFamily="50" charset="-127"/>
            </a:endParaRPr>
          </a:p>
          <a:p>
            <a:pPr defTabSz="908050"/>
            <a:r>
              <a:rPr lang="en-US" altLang="ko-KR">
                <a:ea typeface="굴림" pitchFamily="50" charset="-127"/>
              </a:rPr>
              <a:t>Mandatory pre- courses:          Electricity, Tools and equipment 	</a:t>
            </a:r>
          </a:p>
          <a:p>
            <a:pPr defTabSz="908050"/>
            <a:endParaRPr lang="en-US" altLang="ko-KR">
              <a:ea typeface="굴림" pitchFamily="50" charset="-127"/>
            </a:endParaRPr>
          </a:p>
          <a:p>
            <a:pPr defTabSz="908050"/>
            <a:endParaRPr lang="en-US" altLang="ko-KR">
              <a:ea typeface="굴림" pitchFamily="50" charset="-127"/>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7543800" y="454025"/>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Part</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b="1">
              <a:ea typeface="굴림" pitchFamily="50" charset="-127"/>
            </a:endParaRPr>
          </a:p>
          <a:p>
            <a:r>
              <a:rPr lang="en-US" altLang="ko-KR" b="1">
                <a:ea typeface="굴림" pitchFamily="50" charset="-127"/>
              </a:rPr>
              <a:t>Lead over:</a:t>
            </a:r>
          </a:p>
          <a:p>
            <a:r>
              <a:rPr lang="en-US" altLang="ko-KR">
                <a:ea typeface="굴림" pitchFamily="50" charset="-127"/>
              </a:rPr>
              <a:t>Another well known display  technology is the LCD, lets have a look at this.</a:t>
            </a:r>
            <a:endParaRPr lang="ko-KR" altLang="en-US">
              <a:ea typeface="굴림" pitchFamily="50" charset="-127"/>
            </a:endParaRPr>
          </a:p>
        </p:txBody>
      </p:sp>
      <p:sp>
        <p:nvSpPr>
          <p:cNvPr id="58371" name="Text Box 3"/>
          <p:cNvSpPr txBox="1">
            <a:spLocks noChangeArrowheads="1"/>
          </p:cNvSpPr>
          <p:nvPr/>
        </p:nvSpPr>
        <p:spPr bwMode="auto">
          <a:xfrm>
            <a:off x="5648325" y="454025"/>
            <a:ext cx="1789113" cy="549275"/>
          </a:xfrm>
          <a:prstGeom prst="rect">
            <a:avLst/>
          </a:prstGeom>
          <a:noFill/>
          <a:ln w="9525">
            <a:noFill/>
            <a:miter lim="800000"/>
            <a:headEnd/>
            <a:tailEnd/>
          </a:ln>
          <a:effectLst/>
        </p:spPr>
        <p:txBody>
          <a:bodyPr>
            <a:spAutoFit/>
          </a:bodyPr>
          <a:lstStyle/>
          <a:p>
            <a:r>
              <a:rPr lang="en-US" altLang="ko-KR">
                <a:ea typeface="굴림" pitchFamily="50" charset="-127"/>
              </a:rPr>
              <a:t>To understand the operation principle of a LED /LDR and photo diode.</a:t>
            </a:r>
          </a:p>
        </p:txBody>
      </p:sp>
      <p:sp>
        <p:nvSpPr>
          <p:cNvPr id="58372" name="Text Box 4"/>
          <p:cNvSpPr txBox="1">
            <a:spLocks noChangeArrowheads="1"/>
          </p:cNvSpPr>
          <p:nvPr/>
        </p:nvSpPr>
        <p:spPr bwMode="auto">
          <a:xfrm>
            <a:off x="0" y="468313"/>
            <a:ext cx="5638800" cy="48926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Special diodes so called LED's (Light emitting diodes) emit light if current is passing them, so they are called light emitting diode. Light  emitting diodes are for example used within displays. Please note that light emitting diodes have a specific operation direction same as conventional diodes. Another property of an LED is that it has a very low  internal resistance, therefore they require an external resistor for protection against burning up. Basically, LED's are just light bulbs that fit easily into an electrical circuit. But different to ordinary bulbs, they don't have a filament that will burn out, and they don't get hot. They are illuminated solely by the movement of electrons in a semiconductor material, and they last just as long as a standard transistor. Light is a form of energy. It is made up of many small particle-like packets that have energy and momentum but no mass. These particles, called photons, are the most basic units of light. Photons are released as a result of moving electrons. As you already know in an atom, electrons move in orbitals around the nucleus. Electrons in different orbitals have different amounts of energy. Generally speaking, electrons with greater energy move in orbitals farther away from the nucleus. For an electron to jump from a lower orbital to a higher orbital, it has to increase its energy level. Opposite an electron releases energy when it drops from a higher orbital to a lower one. This energy is released in the form of a photon. A greater energy drop releases a higher-energy photon, which is characterized by a higher frequency. Free electrons moving across a diode can fall into empty holes from the P-type layer. This involves a drop to a lower orbital, so that energy in form of photons is released. This happens in any  type of diode, but you can only see the photons as visible light when the diode is composed of certain material. </a:t>
            </a:r>
          </a:p>
          <a:p>
            <a:pPr>
              <a:spcBef>
                <a:spcPct val="50000"/>
              </a:spcBef>
            </a:pPr>
            <a:r>
              <a:rPr lang="en-US" altLang="ko-KR">
                <a:ea typeface="굴림" pitchFamily="50" charset="-127"/>
              </a:rPr>
              <a:t>Another special diode activated by light is the LDR:  semiconductor materials which have a different reaction to light compared with an LED. :their resistance changes with the intensity of light. Therefore they are called LDR (light depended resistors). They can be used as sensors for the control of devices in relation to the brightness of light such as for example the auto light control. Furthermore they can be used for example In combination  with a light source such as a LED. In that configuration they can be used to detect the rotation and movement of parts for example by using slits through which light can pass. Applying both elements in one unit can be used to detect moving speed and  or position of mechanical elements for example within a distributor. Very similar to this, in terms of construction and usage is the Photo diode: A Photo diode produces a tension when it is subjected to light. The possible applications are the same with the LDR.</a:t>
            </a:r>
          </a:p>
        </p:txBody>
      </p:sp>
      <p:sp>
        <p:nvSpPr>
          <p:cNvPr id="58376" name="Text Box 8"/>
          <p:cNvSpPr txBox="1">
            <a:spLocks noChangeArrowheads="1"/>
          </p:cNvSpPr>
          <p:nvPr/>
        </p:nvSpPr>
        <p:spPr bwMode="auto">
          <a:xfrm>
            <a:off x="1390650"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LED</a:t>
            </a:r>
          </a:p>
        </p:txBody>
      </p:sp>
      <p:sp>
        <p:nvSpPr>
          <p:cNvPr id="58377"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58378" name="Group 10"/>
          <p:cNvGrpSpPr>
            <a:grpSpLocks/>
          </p:cNvGrpSpPr>
          <p:nvPr/>
        </p:nvGrpSpPr>
        <p:grpSpPr bwMode="auto">
          <a:xfrm>
            <a:off x="6046788" y="3090863"/>
            <a:ext cx="3716337" cy="3506787"/>
            <a:chOff x="3809" y="1947"/>
            <a:chExt cx="2341" cy="2209"/>
          </a:xfrm>
        </p:grpSpPr>
        <p:sp>
          <p:nvSpPr>
            <p:cNvPr id="58379"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58380" name="Group 12"/>
            <p:cNvGrpSpPr>
              <a:grpSpLocks/>
            </p:cNvGrpSpPr>
            <p:nvPr/>
          </p:nvGrpSpPr>
          <p:grpSpPr bwMode="auto">
            <a:xfrm>
              <a:off x="5759" y="1947"/>
              <a:ext cx="391" cy="1619"/>
              <a:chOff x="5759" y="1945"/>
              <a:chExt cx="391" cy="1619"/>
            </a:xfrm>
          </p:grpSpPr>
          <p:sp>
            <p:nvSpPr>
              <p:cNvPr id="58381"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58382"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7534275" y="463550"/>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b="1">
              <a:ea typeface="굴림" pitchFamily="50" charset="-127"/>
            </a:endParaRPr>
          </a:p>
          <a:p>
            <a:r>
              <a:rPr lang="en-US" altLang="ko-KR" b="1">
                <a:ea typeface="굴림" pitchFamily="50" charset="-127"/>
              </a:rPr>
              <a:t>Lead over:</a:t>
            </a:r>
          </a:p>
          <a:p>
            <a:r>
              <a:rPr lang="en-US" altLang="ko-KR">
                <a:ea typeface="굴림" pitchFamily="50" charset="-127"/>
              </a:rPr>
              <a:t>Next lets have a look at the thermistor.</a:t>
            </a:r>
            <a:endParaRPr lang="ko-KR" altLang="en-US">
              <a:ea typeface="굴림" pitchFamily="50" charset="-127"/>
            </a:endParaRPr>
          </a:p>
        </p:txBody>
      </p:sp>
      <p:sp>
        <p:nvSpPr>
          <p:cNvPr id="60422" name="Text Box 6"/>
          <p:cNvSpPr txBox="1">
            <a:spLocks noChangeArrowheads="1"/>
          </p:cNvSpPr>
          <p:nvPr/>
        </p:nvSpPr>
        <p:spPr bwMode="auto">
          <a:xfrm>
            <a:off x="1390650" y="12382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LCD</a:t>
            </a:r>
          </a:p>
        </p:txBody>
      </p:sp>
      <p:sp>
        <p:nvSpPr>
          <p:cNvPr id="60423" name="Text Box 7"/>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sp>
        <p:nvSpPr>
          <p:cNvPr id="60424" name="Rectangle 8"/>
          <p:cNvSpPr>
            <a:spLocks noChangeArrowheads="1"/>
          </p:cNvSpPr>
          <p:nvPr/>
        </p:nvSpPr>
        <p:spPr bwMode="auto">
          <a:xfrm>
            <a:off x="0" y="468313"/>
            <a:ext cx="5638800" cy="2911475"/>
          </a:xfrm>
          <a:prstGeom prst="rect">
            <a:avLst/>
          </a:prstGeom>
          <a:noFill/>
          <a:ln w="9525" algn="ctr">
            <a:noFill/>
            <a:miter lim="800000"/>
            <a:headEnd/>
            <a:tailEnd/>
          </a:ln>
          <a:effectLst/>
        </p:spPr>
        <p:txBody>
          <a:bodyPr>
            <a:spAutoFit/>
          </a:bodyPr>
          <a:lstStyle/>
          <a:p>
            <a:pPr>
              <a:spcBef>
                <a:spcPct val="50000"/>
              </a:spcBef>
            </a:pPr>
            <a:r>
              <a:rPr lang="en-US" altLang="ko-KR">
                <a:ea typeface="굴림" pitchFamily="50" charset="-127"/>
              </a:rPr>
              <a:t>Beside the LED's also LCD's are used for the purpose of displaying information such as vehicle speed, time etc. LCD's are made from special crystals  which change their reflection behavior if current is applied. Liquid crystal displays (LCD) are a passive display technology. This means they do not emit light but they use the ambient light instead. By manipulating the ambient light for display purpose, they are using very little power. This has made LCD's the preferred technology whenever low power consumption and compact size are important. Liquid crystal (LC) is an organic substance that has both a liquid form and a crystal molecular structure. In this liquid, the rod-shaped molecules are normally in a parallel array so that the light can pass through them and is reflected by the silver background of the display. The crystals position can be controlled by an electric field. When an appropriate drive signal is applied to the cell electrodes, an electric field is set up across the cell and  the  liquid crystal molecules will rotate in the direction of the electric field. The incoming light now is absorbed  in the rear of the display. The observer sees a black character on a sliver gray background. When the electric field is turned off, the molecules relax back to their 90 degree twist structure and the viewer can see the gray background again. Usually an  LCD is having multiple selectable electrodes and by selectively applying voltage to the electrodes, a  huge variety of patterns can be achieved.</a:t>
            </a:r>
          </a:p>
          <a:p>
            <a:pPr>
              <a:spcBef>
                <a:spcPct val="50000"/>
              </a:spcBef>
            </a:pPr>
            <a:r>
              <a:rPr lang="en-US" altLang="ko-KR">
                <a:ea typeface="굴림" pitchFamily="50" charset="-127"/>
              </a:rPr>
              <a:t/>
            </a:r>
            <a:br>
              <a:rPr lang="en-US" altLang="ko-KR">
                <a:ea typeface="굴림" pitchFamily="50" charset="-127"/>
              </a:rPr>
            </a:br>
            <a:endParaRPr lang="en-US" altLang="ko-KR">
              <a:ea typeface="굴림" pitchFamily="50" charset="-127"/>
            </a:endParaRPr>
          </a:p>
        </p:txBody>
      </p:sp>
      <p:sp>
        <p:nvSpPr>
          <p:cNvPr id="60425" name="Text Box 9"/>
          <p:cNvSpPr txBox="1">
            <a:spLocks noChangeArrowheads="1"/>
          </p:cNvSpPr>
          <p:nvPr/>
        </p:nvSpPr>
        <p:spPr bwMode="auto">
          <a:xfrm>
            <a:off x="5648325" y="463550"/>
            <a:ext cx="1789113" cy="396875"/>
          </a:xfrm>
          <a:prstGeom prst="rect">
            <a:avLst/>
          </a:prstGeom>
          <a:noFill/>
          <a:ln w="9525">
            <a:noFill/>
            <a:miter lim="800000"/>
            <a:headEnd/>
            <a:tailEnd/>
          </a:ln>
          <a:effectLst/>
        </p:spPr>
        <p:txBody>
          <a:bodyPr>
            <a:spAutoFit/>
          </a:bodyPr>
          <a:lstStyle/>
          <a:p>
            <a:r>
              <a:rPr lang="en-US" altLang="ko-KR">
                <a:ea typeface="굴림" pitchFamily="50" charset="-127"/>
              </a:rPr>
              <a:t>To understand the operation principle of a LCD.</a:t>
            </a:r>
          </a:p>
        </p:txBody>
      </p:sp>
      <p:grpSp>
        <p:nvGrpSpPr>
          <p:cNvPr id="60426" name="Group 10"/>
          <p:cNvGrpSpPr>
            <a:grpSpLocks/>
          </p:cNvGrpSpPr>
          <p:nvPr/>
        </p:nvGrpSpPr>
        <p:grpSpPr bwMode="auto">
          <a:xfrm>
            <a:off x="6046788" y="3090863"/>
            <a:ext cx="3716337" cy="3506787"/>
            <a:chOff x="3809" y="1947"/>
            <a:chExt cx="2341" cy="2209"/>
          </a:xfrm>
        </p:grpSpPr>
        <p:sp>
          <p:nvSpPr>
            <p:cNvPr id="60427"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60428" name="Group 12"/>
            <p:cNvGrpSpPr>
              <a:grpSpLocks/>
            </p:cNvGrpSpPr>
            <p:nvPr/>
          </p:nvGrpSpPr>
          <p:grpSpPr bwMode="auto">
            <a:xfrm>
              <a:off x="5759" y="1947"/>
              <a:ext cx="391" cy="1619"/>
              <a:chOff x="5759" y="1945"/>
              <a:chExt cx="391" cy="1619"/>
            </a:xfrm>
          </p:grpSpPr>
          <p:sp>
            <p:nvSpPr>
              <p:cNvPr id="60429"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60430"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7543800" y="463550"/>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Part</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 </a:t>
            </a:r>
          </a:p>
          <a:p>
            <a:r>
              <a:rPr lang="en-US" altLang="ko-KR">
                <a:ea typeface="굴림" pitchFamily="50" charset="-127"/>
              </a:rPr>
              <a:t>Practice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pPr>
              <a:spcBef>
                <a:spcPct val="50000"/>
              </a:spcBef>
            </a:pPr>
            <a:r>
              <a:rPr lang="en-US" altLang="ko-KR" b="1">
                <a:ea typeface="굴림" pitchFamily="50" charset="-127"/>
              </a:rPr>
              <a:t>Lead over: </a:t>
            </a:r>
          </a:p>
          <a:p>
            <a:pPr>
              <a:spcBef>
                <a:spcPct val="50000"/>
              </a:spcBef>
            </a:pPr>
            <a:r>
              <a:rPr lang="en-US" altLang="ko-KR">
                <a:ea typeface="굴림" pitchFamily="50" charset="-127"/>
              </a:rPr>
              <a:t>Next lets have a look at the piezo effect.</a:t>
            </a:r>
            <a:endParaRPr lang="ko-KR" altLang="en-US">
              <a:ea typeface="굴림" pitchFamily="50" charset="-127"/>
            </a:endParaRPr>
          </a:p>
        </p:txBody>
      </p:sp>
      <p:sp>
        <p:nvSpPr>
          <p:cNvPr id="62467" name="Text Box 3"/>
          <p:cNvSpPr txBox="1">
            <a:spLocks noChangeArrowheads="1"/>
          </p:cNvSpPr>
          <p:nvPr/>
        </p:nvSpPr>
        <p:spPr bwMode="auto">
          <a:xfrm>
            <a:off x="5657850" y="463550"/>
            <a:ext cx="1789113" cy="396875"/>
          </a:xfrm>
          <a:prstGeom prst="rect">
            <a:avLst/>
          </a:prstGeom>
          <a:noFill/>
          <a:ln w="9525">
            <a:noFill/>
            <a:miter lim="800000"/>
            <a:headEnd/>
            <a:tailEnd/>
          </a:ln>
          <a:effectLst/>
        </p:spPr>
        <p:txBody>
          <a:bodyPr>
            <a:spAutoFit/>
          </a:bodyPr>
          <a:lstStyle/>
          <a:p>
            <a:r>
              <a:rPr lang="en-US" altLang="ko-KR">
                <a:ea typeface="굴림" pitchFamily="50" charset="-127"/>
              </a:rPr>
              <a:t>To understand the operation and usage of a thermistor</a:t>
            </a:r>
          </a:p>
        </p:txBody>
      </p:sp>
      <p:sp>
        <p:nvSpPr>
          <p:cNvPr id="62468" name="Text Box 4"/>
          <p:cNvSpPr txBox="1">
            <a:spLocks noChangeArrowheads="1"/>
          </p:cNvSpPr>
          <p:nvPr/>
        </p:nvSpPr>
        <p:spPr bwMode="auto">
          <a:xfrm>
            <a:off x="0" y="461963"/>
            <a:ext cx="5638800" cy="16160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Basically any conductor will change its resistance in relation with the temperature within a certain range. The amount of change depends on the actual material. The change of resistance is used for many applications within the vehicle and is used for sensors and actuators. There are two possibilities of change : the resistance may increase if the temperature increases, this is called positive temperature co efficient and is the natural behavior of most of materials. Or it may decrease if the temperature increases, this is called negative temperature co efficient. This property is reached by the application of a semiconductor, the so called thermistor .The difference in these two characteristics leads to the different applications . PTC´s are usually used for heating devices and NTC´s are used for temperature sensors. In case of a PTC the current passing decreases with higher temperature, in case of NTC it increases.</a:t>
            </a:r>
          </a:p>
        </p:txBody>
      </p:sp>
      <p:sp>
        <p:nvSpPr>
          <p:cNvPr id="62472" name="Text Box 8"/>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sp>
        <p:nvSpPr>
          <p:cNvPr id="62473" name="Text Box 9"/>
          <p:cNvSpPr txBox="1">
            <a:spLocks noChangeArrowheads="1"/>
          </p:cNvSpPr>
          <p:nvPr/>
        </p:nvSpPr>
        <p:spPr bwMode="auto">
          <a:xfrm>
            <a:off x="1395413" y="131763"/>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Thermistor </a:t>
            </a:r>
          </a:p>
        </p:txBody>
      </p:sp>
      <p:grpSp>
        <p:nvGrpSpPr>
          <p:cNvPr id="62474" name="Group 10"/>
          <p:cNvGrpSpPr>
            <a:grpSpLocks/>
          </p:cNvGrpSpPr>
          <p:nvPr/>
        </p:nvGrpSpPr>
        <p:grpSpPr bwMode="auto">
          <a:xfrm>
            <a:off x="6046788" y="3090863"/>
            <a:ext cx="3716337" cy="3506787"/>
            <a:chOff x="3809" y="1947"/>
            <a:chExt cx="2341" cy="2209"/>
          </a:xfrm>
        </p:grpSpPr>
        <p:sp>
          <p:nvSpPr>
            <p:cNvPr id="62475"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62476" name="Group 12"/>
            <p:cNvGrpSpPr>
              <a:grpSpLocks/>
            </p:cNvGrpSpPr>
            <p:nvPr/>
          </p:nvGrpSpPr>
          <p:grpSpPr bwMode="auto">
            <a:xfrm>
              <a:off x="5759" y="1947"/>
              <a:ext cx="391" cy="1619"/>
              <a:chOff x="5759" y="1945"/>
              <a:chExt cx="391" cy="1619"/>
            </a:xfrm>
          </p:grpSpPr>
          <p:sp>
            <p:nvSpPr>
              <p:cNvPr id="62477"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62478"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7543800" y="463550"/>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Part</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 </a:t>
            </a:r>
          </a:p>
          <a:p>
            <a:r>
              <a:rPr lang="en-US" altLang="ko-KR">
                <a:ea typeface="굴림" pitchFamily="50" charset="-127"/>
              </a:rPr>
              <a:t>Next lets have a look at the hall effect.</a:t>
            </a:r>
            <a:endParaRPr lang="ko-KR" altLang="en-US">
              <a:ea typeface="굴림" pitchFamily="50" charset="-127"/>
            </a:endParaRPr>
          </a:p>
        </p:txBody>
      </p:sp>
      <p:sp>
        <p:nvSpPr>
          <p:cNvPr id="64515" name="Text Box 3"/>
          <p:cNvSpPr txBox="1">
            <a:spLocks noChangeArrowheads="1"/>
          </p:cNvSpPr>
          <p:nvPr/>
        </p:nvSpPr>
        <p:spPr bwMode="auto">
          <a:xfrm>
            <a:off x="5657850" y="473075"/>
            <a:ext cx="1789113" cy="549275"/>
          </a:xfrm>
          <a:prstGeom prst="rect">
            <a:avLst/>
          </a:prstGeom>
          <a:noFill/>
          <a:ln w="9525">
            <a:noFill/>
            <a:miter lim="800000"/>
            <a:headEnd/>
            <a:tailEnd/>
          </a:ln>
          <a:effectLst/>
        </p:spPr>
        <p:txBody>
          <a:bodyPr>
            <a:spAutoFit/>
          </a:bodyPr>
          <a:lstStyle/>
          <a:p>
            <a:r>
              <a:rPr lang="en-US" altLang="ko-KR">
                <a:ea typeface="굴림" pitchFamily="50" charset="-127"/>
              </a:rPr>
              <a:t>To understand the piezo effect and to know its technical usage.</a:t>
            </a:r>
          </a:p>
        </p:txBody>
      </p:sp>
      <p:sp>
        <p:nvSpPr>
          <p:cNvPr id="64516" name="Text Box 4"/>
          <p:cNvSpPr txBox="1">
            <a:spLocks noChangeArrowheads="1"/>
          </p:cNvSpPr>
          <p:nvPr/>
        </p:nvSpPr>
        <p:spPr bwMode="auto">
          <a:xfrm>
            <a:off x="0" y="476250"/>
            <a:ext cx="5638800" cy="1920875"/>
          </a:xfrm>
          <a:prstGeom prst="rect">
            <a:avLst/>
          </a:prstGeom>
          <a:noFill/>
          <a:ln w="9525">
            <a:noFill/>
            <a:miter lim="800000"/>
            <a:headEnd/>
            <a:tailEnd/>
          </a:ln>
          <a:effectLst/>
        </p:spPr>
        <p:txBody>
          <a:bodyPr>
            <a:spAutoFit/>
          </a:bodyPr>
          <a:lstStyle/>
          <a:p>
            <a:pPr>
              <a:spcBef>
                <a:spcPct val="50000"/>
              </a:spcBef>
            </a:pPr>
            <a:r>
              <a:rPr kumimoji="1" lang="en-US" altLang="ko-KR">
                <a:ea typeface="굴림" pitchFamily="50" charset="-127"/>
              </a:rPr>
              <a:t>Another unique property applies to the so called piezo element. There are some materials existing, which create a voltage on their surface, if a force is a applied to them. This effect is called Piezo effect and is based on charge separation (little bit similar to a capacitor, but pressure excited) due to a slight shape change caused by the external force. When force is applied the negative charge on one surface increases and at the same time the positive charge on the other surface increases: a potential difference is created and a current can flow if a consumer is connected to the Piezo element. This current can be measured and used for the detection of pressure or vibration. A typical application for this is the knock sensor which is used to detect engine knocking. Also the Piezo effect works also in reverse direction, which means that if a voltage is applied to a Piezo element it changes its shape, so that for example the height increases / decreases depending on the current direction.. This evidence is used for example to operate injectors for common rail systems.</a:t>
            </a:r>
            <a:endParaRPr lang="en-US" altLang="ko-KR">
              <a:ea typeface="굴림" pitchFamily="50" charset="-127"/>
            </a:endParaRPr>
          </a:p>
        </p:txBody>
      </p:sp>
      <p:sp>
        <p:nvSpPr>
          <p:cNvPr id="64520" name="Text Box 8"/>
          <p:cNvSpPr txBox="1">
            <a:spLocks noChangeArrowheads="1"/>
          </p:cNvSpPr>
          <p:nvPr/>
        </p:nvSpPr>
        <p:spPr bwMode="auto">
          <a:xfrm>
            <a:off x="1395413" y="12382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Piezo effect</a:t>
            </a:r>
          </a:p>
        </p:txBody>
      </p:sp>
      <p:sp>
        <p:nvSpPr>
          <p:cNvPr id="64521"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64522" name="Group 10"/>
          <p:cNvGrpSpPr>
            <a:grpSpLocks/>
          </p:cNvGrpSpPr>
          <p:nvPr/>
        </p:nvGrpSpPr>
        <p:grpSpPr bwMode="auto">
          <a:xfrm>
            <a:off x="6046788" y="3090863"/>
            <a:ext cx="3716337" cy="3506787"/>
            <a:chOff x="3809" y="1947"/>
            <a:chExt cx="2341" cy="2209"/>
          </a:xfrm>
        </p:grpSpPr>
        <p:sp>
          <p:nvSpPr>
            <p:cNvPr id="64523"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64524" name="Group 12"/>
            <p:cNvGrpSpPr>
              <a:grpSpLocks/>
            </p:cNvGrpSpPr>
            <p:nvPr/>
          </p:nvGrpSpPr>
          <p:grpSpPr bwMode="auto">
            <a:xfrm>
              <a:off x="5759" y="1947"/>
              <a:ext cx="391" cy="1619"/>
              <a:chOff x="5759" y="1945"/>
              <a:chExt cx="391" cy="1619"/>
            </a:xfrm>
          </p:grpSpPr>
          <p:sp>
            <p:nvSpPr>
              <p:cNvPr id="64525"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64526"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7543800" y="463550"/>
            <a:ext cx="1555750" cy="61880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Part</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 </a:t>
            </a:r>
          </a:p>
          <a:p>
            <a:r>
              <a:rPr lang="en-US" altLang="ko-KR">
                <a:ea typeface="굴림" pitchFamily="50" charset="-127"/>
              </a:rPr>
              <a:t>As we have so many different electric and electronic devices in a vehicle we basically have the same amount of possible sources for electro radiation. Lets have a look at this.</a:t>
            </a:r>
          </a:p>
          <a:p>
            <a:endParaRPr lang="ko-KR" altLang="en-US">
              <a:ea typeface="굴림" pitchFamily="50" charset="-127"/>
            </a:endParaRPr>
          </a:p>
        </p:txBody>
      </p:sp>
      <p:sp>
        <p:nvSpPr>
          <p:cNvPr id="66563" name="Text Box 3"/>
          <p:cNvSpPr txBox="1">
            <a:spLocks noChangeArrowheads="1"/>
          </p:cNvSpPr>
          <p:nvPr/>
        </p:nvSpPr>
        <p:spPr bwMode="auto">
          <a:xfrm>
            <a:off x="5657850" y="473075"/>
            <a:ext cx="1789113" cy="549275"/>
          </a:xfrm>
          <a:prstGeom prst="rect">
            <a:avLst/>
          </a:prstGeom>
          <a:noFill/>
          <a:ln w="9525">
            <a:noFill/>
            <a:miter lim="800000"/>
            <a:headEnd/>
            <a:tailEnd/>
          </a:ln>
          <a:effectLst/>
        </p:spPr>
        <p:txBody>
          <a:bodyPr>
            <a:spAutoFit/>
          </a:bodyPr>
          <a:lstStyle/>
          <a:p>
            <a:r>
              <a:rPr lang="en-US" altLang="ko-KR">
                <a:ea typeface="굴림" pitchFamily="50" charset="-127"/>
              </a:rPr>
              <a:t>To understand the Hall effect and its technical usage</a:t>
            </a:r>
          </a:p>
        </p:txBody>
      </p:sp>
      <p:sp>
        <p:nvSpPr>
          <p:cNvPr id="66564" name="Text Box 4"/>
          <p:cNvSpPr txBox="1">
            <a:spLocks noChangeArrowheads="1"/>
          </p:cNvSpPr>
          <p:nvPr/>
        </p:nvSpPr>
        <p:spPr bwMode="auto">
          <a:xfrm>
            <a:off x="0" y="485775"/>
            <a:ext cx="5638800" cy="26828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If a voltage is applied to a semiconductor located in a magnetic field which is upright (90°) to the direction of the applied voltage a new voltage is created. This voltage is perpendicular to the magnetic field and the applied voltage. The cause of this voltage is that the magnetic field deflects some of the electrons, which creates a potential difference. This  potential difference is called Hall voltage and the effect is called Hall effect. The Hall effect is used widely for the construction and application of sensors. The sample shown is a typical application within engine management        (ignition distributor) and is used to detect position and speed of the crankshaft. The Hall element is located opposite of an permanent magnet. In between them is an air gap, through which a rotor can move. This rotor is linked to the crankshaft mechanically. If the engine turns the rotor turns as well and moves through the gap. As can be seen the rotor the rotor is equipped with four bezels (blinds) and four gaps. In the case that a gap is in front of the hall element the magnetic field can reach the semiconductor element and the hall voltage is created. But in the case that a bezel is in front of the hall element, the magnetic field is shielded and therefore no Hall voltage is created. The amount of changes between voltage is present or not is used to determine the engine speed. As the position of the rotor is linked to the crankshaft, the crankshaft position can be detected by the moment a bezel just starts to cover (or uncovers) the magnetic field. There are many different possible layouts for hall sensors, but the general operation principle remains the same. </a:t>
            </a:r>
          </a:p>
        </p:txBody>
      </p:sp>
      <p:sp>
        <p:nvSpPr>
          <p:cNvPr id="66568" name="Text Box 8"/>
          <p:cNvSpPr txBox="1">
            <a:spLocks noChangeArrowheads="1"/>
          </p:cNvSpPr>
          <p:nvPr/>
        </p:nvSpPr>
        <p:spPr bwMode="auto">
          <a:xfrm>
            <a:off x="1395413" y="131763"/>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Hall effect</a:t>
            </a:r>
          </a:p>
        </p:txBody>
      </p:sp>
      <p:sp>
        <p:nvSpPr>
          <p:cNvPr id="66569"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66570" name="Group 10"/>
          <p:cNvGrpSpPr>
            <a:grpSpLocks/>
          </p:cNvGrpSpPr>
          <p:nvPr/>
        </p:nvGrpSpPr>
        <p:grpSpPr bwMode="auto">
          <a:xfrm>
            <a:off x="6046788" y="3090863"/>
            <a:ext cx="3716337" cy="3506787"/>
            <a:chOff x="3809" y="1947"/>
            <a:chExt cx="2341" cy="2209"/>
          </a:xfrm>
        </p:grpSpPr>
        <p:sp>
          <p:nvSpPr>
            <p:cNvPr id="66571"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66572" name="Group 12"/>
            <p:cNvGrpSpPr>
              <a:grpSpLocks/>
            </p:cNvGrpSpPr>
            <p:nvPr/>
          </p:nvGrpSpPr>
          <p:grpSpPr bwMode="auto">
            <a:xfrm>
              <a:off x="5759" y="1947"/>
              <a:ext cx="391" cy="1619"/>
              <a:chOff x="5759" y="1945"/>
              <a:chExt cx="391" cy="1619"/>
            </a:xfrm>
          </p:grpSpPr>
          <p:sp>
            <p:nvSpPr>
              <p:cNvPr id="66573"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66574"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7534275" y="463550"/>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endParaRPr lang="en-US" altLang="ko-KR">
              <a:ea typeface="굴림" pitchFamily="50" charset="-127"/>
            </a:endParaRPr>
          </a:p>
          <a:p>
            <a:r>
              <a:rPr lang="en-US" altLang="ko-KR">
                <a:ea typeface="굴림" pitchFamily="50" charset="-127"/>
              </a:rPr>
              <a:t>Parts as seen in picture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b="1">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b="1">
              <a:ea typeface="굴림" pitchFamily="50" charset="-127"/>
            </a:endParaRPr>
          </a:p>
          <a:p>
            <a:r>
              <a:rPr lang="en-US" altLang="ko-KR" b="1">
                <a:ea typeface="굴림" pitchFamily="50" charset="-127"/>
              </a:rPr>
              <a:t>Lead over:</a:t>
            </a:r>
            <a:r>
              <a:rPr lang="en-US" altLang="ko-KR">
                <a:ea typeface="굴림" pitchFamily="50" charset="-127"/>
              </a:rPr>
              <a:t> </a:t>
            </a:r>
          </a:p>
          <a:p>
            <a:r>
              <a:rPr lang="en-US" altLang="ko-KR">
                <a:ea typeface="굴림" pitchFamily="50" charset="-127"/>
              </a:rPr>
              <a:t>There are different ways of noise transmission, lets have a look at them.</a:t>
            </a:r>
            <a:endParaRPr lang="ko-KR" altLang="en-US">
              <a:ea typeface="굴림" pitchFamily="50" charset="-127"/>
            </a:endParaRPr>
          </a:p>
        </p:txBody>
      </p:sp>
      <p:sp>
        <p:nvSpPr>
          <p:cNvPr id="68611" name="Text Box 3"/>
          <p:cNvSpPr txBox="1">
            <a:spLocks noChangeArrowheads="1"/>
          </p:cNvSpPr>
          <p:nvPr/>
        </p:nvSpPr>
        <p:spPr bwMode="auto">
          <a:xfrm>
            <a:off x="5657850" y="463550"/>
            <a:ext cx="1789113" cy="701675"/>
          </a:xfrm>
          <a:prstGeom prst="rect">
            <a:avLst/>
          </a:prstGeom>
          <a:noFill/>
          <a:ln w="9525">
            <a:noFill/>
            <a:miter lim="800000"/>
            <a:headEnd/>
            <a:tailEnd/>
          </a:ln>
          <a:effectLst/>
        </p:spPr>
        <p:txBody>
          <a:bodyPr>
            <a:spAutoFit/>
          </a:bodyPr>
          <a:lstStyle/>
          <a:p>
            <a:r>
              <a:rPr lang="en-US" altLang="ko-KR">
                <a:ea typeface="굴림" pitchFamily="50" charset="-127"/>
              </a:rPr>
              <a:t>To know what is electro motive compatibility a how to avoid adverse effects  of noise to the vehicle</a:t>
            </a:r>
          </a:p>
        </p:txBody>
      </p:sp>
      <p:sp>
        <p:nvSpPr>
          <p:cNvPr id="68612" name="Text Box 4"/>
          <p:cNvSpPr txBox="1">
            <a:spLocks noChangeArrowheads="1"/>
          </p:cNvSpPr>
          <p:nvPr/>
        </p:nvSpPr>
        <p:spPr bwMode="auto">
          <a:xfrm>
            <a:off x="0" y="473075"/>
            <a:ext cx="5638800" cy="29114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With the increase of  the electrical parts within the vehicle and also the increase of electrical devices in daily live (e.g. mobile phones) the radiation of electromagnetic waves increased also. These waves can have negative influence on the equipment in the car. For example the noise emitted from the ignition system may be heard in the audio equipment. But even worse electromagnetic high frequency waves may disturb the correct function of control units or safety related systems such as ABS or ESP. Therefore countermeasures have to be taken to avoid these problems. There are different methods for this: for example installing a diode in the supply line to a relay to suppress the surge voltage, installing a capacitor in the supply line to the ignition coil, installing a resistor in the supply line to a component or even a combination of this possibilities. Which method is actually applied depends on the interference source, the kind of interference and the link between the consumer and the interference.</a:t>
            </a:r>
          </a:p>
          <a:p>
            <a:pPr>
              <a:spcBef>
                <a:spcPct val="50000"/>
              </a:spcBef>
            </a:pPr>
            <a:r>
              <a:rPr lang="en-US" altLang="ko-KR">
                <a:ea typeface="굴림" pitchFamily="50" charset="-127"/>
              </a:rPr>
              <a:t>The Law on Electro-Magnetic Compatibility requires all manufacturers of electrical products to show and ensure that their equipment meets the EMC regulations. The purpose of this is: </a:t>
            </a:r>
          </a:p>
          <a:p>
            <a:pPr>
              <a:spcBef>
                <a:spcPct val="50000"/>
              </a:spcBef>
            </a:pPr>
            <a:r>
              <a:rPr lang="en-US" altLang="ko-KR">
                <a:ea typeface="굴림" pitchFamily="50" charset="-127"/>
              </a:rPr>
              <a:t> - to prevent the equipment or system from emitting impermissible levels of radiation or interference</a:t>
            </a:r>
            <a:br>
              <a:rPr lang="en-US" altLang="ko-KR">
                <a:ea typeface="굴림" pitchFamily="50" charset="-127"/>
              </a:rPr>
            </a:br>
            <a:r>
              <a:rPr lang="en-US" altLang="ko-KR">
                <a:ea typeface="굴림" pitchFamily="50" charset="-127"/>
              </a:rPr>
              <a:t>- to prevent the operation of the product from being disrupted by outside electro-magnetic fields. </a:t>
            </a:r>
          </a:p>
          <a:p>
            <a:pPr>
              <a:spcBef>
                <a:spcPct val="50000"/>
              </a:spcBef>
            </a:pPr>
            <a:endParaRPr lang="en-US" altLang="ko-KR">
              <a:ea typeface="굴림" pitchFamily="50" charset="-127"/>
            </a:endParaRPr>
          </a:p>
        </p:txBody>
      </p:sp>
      <p:sp>
        <p:nvSpPr>
          <p:cNvPr id="68616" name="Text Box 8"/>
          <p:cNvSpPr txBox="1">
            <a:spLocks noChangeArrowheads="1"/>
          </p:cNvSpPr>
          <p:nvPr/>
        </p:nvSpPr>
        <p:spPr bwMode="auto">
          <a:xfrm>
            <a:off x="1390650" y="12382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Electromagnetic compatibility</a:t>
            </a:r>
          </a:p>
        </p:txBody>
      </p:sp>
      <p:sp>
        <p:nvSpPr>
          <p:cNvPr id="68617"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68618" name="Group 10"/>
          <p:cNvGrpSpPr>
            <a:grpSpLocks/>
          </p:cNvGrpSpPr>
          <p:nvPr/>
        </p:nvGrpSpPr>
        <p:grpSpPr bwMode="auto">
          <a:xfrm>
            <a:off x="6046788" y="3090863"/>
            <a:ext cx="3716337" cy="3506787"/>
            <a:chOff x="3809" y="1947"/>
            <a:chExt cx="2341" cy="2209"/>
          </a:xfrm>
        </p:grpSpPr>
        <p:sp>
          <p:nvSpPr>
            <p:cNvPr id="68619"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68620" name="Group 12"/>
            <p:cNvGrpSpPr>
              <a:grpSpLocks/>
            </p:cNvGrpSpPr>
            <p:nvPr/>
          </p:nvGrpSpPr>
          <p:grpSpPr bwMode="auto">
            <a:xfrm>
              <a:off x="5759" y="1947"/>
              <a:ext cx="391" cy="1619"/>
              <a:chOff x="5759" y="1945"/>
              <a:chExt cx="391" cy="1619"/>
            </a:xfrm>
          </p:grpSpPr>
          <p:sp>
            <p:nvSpPr>
              <p:cNvPr id="68621"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68622"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7534275" y="454025"/>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 </a:t>
            </a:r>
          </a:p>
          <a:p>
            <a:endParaRPr lang="en-US" altLang="ko-KR">
              <a:ea typeface="굴림" pitchFamily="50" charset="-127"/>
            </a:endParaRPr>
          </a:p>
          <a:p>
            <a:r>
              <a:rPr lang="en-US" altLang="ko-KR">
                <a:ea typeface="굴림" pitchFamily="50" charset="-127"/>
              </a:rPr>
              <a:t>Capacitor,</a:t>
            </a:r>
          </a:p>
          <a:p>
            <a:r>
              <a:rPr lang="en-US" altLang="ko-KR">
                <a:ea typeface="굴림" pitchFamily="50" charset="-127"/>
              </a:rPr>
              <a:t>Wiring,</a:t>
            </a:r>
          </a:p>
          <a:p>
            <a:r>
              <a:rPr lang="en-US" altLang="ko-KR">
                <a:ea typeface="굴림" pitchFamily="50" charset="-127"/>
              </a:rPr>
              <a:t>Two bulbs</a:t>
            </a:r>
          </a:p>
          <a:p>
            <a:r>
              <a:rPr lang="en-US" altLang="ko-KR">
                <a:ea typeface="굴림" pitchFamily="50" charset="-127"/>
              </a:rPr>
              <a:t>AC source and DC source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 </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a:t>
            </a:r>
          </a:p>
          <a:p>
            <a:r>
              <a:rPr lang="en-US" altLang="ko-KR">
                <a:ea typeface="굴림" pitchFamily="50" charset="-127"/>
              </a:rPr>
              <a:t>Finally lets have a look at the operation principle of an oscilloscope.</a:t>
            </a:r>
            <a:endParaRPr lang="ko-KR" altLang="en-US">
              <a:ea typeface="굴림" pitchFamily="50" charset="-127"/>
            </a:endParaRPr>
          </a:p>
        </p:txBody>
      </p:sp>
      <p:sp>
        <p:nvSpPr>
          <p:cNvPr id="70659" name="Text Box 3"/>
          <p:cNvSpPr txBox="1">
            <a:spLocks noChangeArrowheads="1"/>
          </p:cNvSpPr>
          <p:nvPr/>
        </p:nvSpPr>
        <p:spPr bwMode="auto">
          <a:xfrm>
            <a:off x="5657850" y="463550"/>
            <a:ext cx="1789113" cy="701675"/>
          </a:xfrm>
          <a:prstGeom prst="rect">
            <a:avLst/>
          </a:prstGeom>
          <a:noFill/>
          <a:ln w="9525">
            <a:noFill/>
            <a:miter lim="800000"/>
            <a:headEnd/>
            <a:tailEnd/>
          </a:ln>
          <a:effectLst/>
        </p:spPr>
        <p:txBody>
          <a:bodyPr>
            <a:spAutoFit/>
          </a:bodyPr>
          <a:lstStyle/>
          <a:p>
            <a:r>
              <a:rPr lang="en-US" altLang="ko-KR">
                <a:ea typeface="굴림" pitchFamily="50" charset="-127"/>
              </a:rPr>
              <a:t>To understand the usage of an capacitor in order to reduce the influence of noise within a circuit.</a:t>
            </a:r>
          </a:p>
        </p:txBody>
      </p:sp>
      <p:sp>
        <p:nvSpPr>
          <p:cNvPr id="70663" name="Text Box 7"/>
          <p:cNvSpPr txBox="1">
            <a:spLocks noChangeArrowheads="1"/>
          </p:cNvSpPr>
          <p:nvPr/>
        </p:nvSpPr>
        <p:spPr bwMode="auto">
          <a:xfrm>
            <a:off x="1390650" y="12382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Mixed voltage and capacitor</a:t>
            </a:r>
          </a:p>
        </p:txBody>
      </p:sp>
      <p:sp>
        <p:nvSpPr>
          <p:cNvPr id="70664" name="Text Box 8"/>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sp>
        <p:nvSpPr>
          <p:cNvPr id="70665" name="Text Box 9"/>
          <p:cNvSpPr txBox="1">
            <a:spLocks noChangeArrowheads="1"/>
          </p:cNvSpPr>
          <p:nvPr/>
        </p:nvSpPr>
        <p:spPr bwMode="auto">
          <a:xfrm>
            <a:off x="0" y="463550"/>
            <a:ext cx="5638800" cy="14636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Beside the usage in a timer circuit or power supply another function of a capacitor is to act as filter against noise. In the sample given a noise (AC signal) is imposed over the supply voltage to a component such as for example the audio equipment. The noise would have a negative impact on the audio, as it would change the sound emitted by the speakers. To avoid this the noise must be hindered to reach the audio. In the sample this is done by a capacitor. As the supply current is direct current, the resistance of the capacitor is infinity  for it after the charging of the capacitor has taken place. But the alternating current can pass  the capacitor, as a capacitor has no resistance against alternating current if the frequency is high. As the alternating current can pass the capacitor it is send to ground, so that it is eliminated. </a:t>
            </a:r>
          </a:p>
        </p:txBody>
      </p:sp>
      <p:grpSp>
        <p:nvGrpSpPr>
          <p:cNvPr id="70666" name="Group 10"/>
          <p:cNvGrpSpPr>
            <a:grpSpLocks/>
          </p:cNvGrpSpPr>
          <p:nvPr/>
        </p:nvGrpSpPr>
        <p:grpSpPr bwMode="auto">
          <a:xfrm>
            <a:off x="6046788" y="3090863"/>
            <a:ext cx="3716337" cy="3506787"/>
            <a:chOff x="3809" y="1947"/>
            <a:chExt cx="2341" cy="2209"/>
          </a:xfrm>
        </p:grpSpPr>
        <p:sp>
          <p:nvSpPr>
            <p:cNvPr id="70667"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70668" name="Group 12"/>
            <p:cNvGrpSpPr>
              <a:grpSpLocks/>
            </p:cNvGrpSpPr>
            <p:nvPr/>
          </p:nvGrpSpPr>
          <p:grpSpPr bwMode="auto">
            <a:xfrm>
              <a:off x="5759" y="1947"/>
              <a:ext cx="391" cy="1619"/>
              <a:chOff x="5759" y="1945"/>
              <a:chExt cx="391" cy="1619"/>
            </a:xfrm>
          </p:grpSpPr>
          <p:sp>
            <p:nvSpPr>
              <p:cNvPr id="70669"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70670"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7534275" y="454025"/>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Capacitor</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 </a:t>
            </a:r>
          </a:p>
          <a:p>
            <a:r>
              <a:rPr lang="en-US" altLang="ko-KR">
                <a:ea typeface="굴림" pitchFamily="50" charset="-127"/>
              </a:rPr>
              <a:t>Next lets see a sample of actual noise suppression using a capacitor.</a:t>
            </a:r>
            <a:endParaRPr lang="ko-KR" altLang="en-US">
              <a:ea typeface="굴림" pitchFamily="50" charset="-127"/>
            </a:endParaRPr>
          </a:p>
        </p:txBody>
      </p:sp>
      <p:sp>
        <p:nvSpPr>
          <p:cNvPr id="72707" name="Text Box 3"/>
          <p:cNvSpPr txBox="1">
            <a:spLocks noChangeArrowheads="1"/>
          </p:cNvSpPr>
          <p:nvPr/>
        </p:nvSpPr>
        <p:spPr bwMode="auto">
          <a:xfrm>
            <a:off x="5657850" y="463550"/>
            <a:ext cx="1789113" cy="549275"/>
          </a:xfrm>
          <a:prstGeom prst="rect">
            <a:avLst/>
          </a:prstGeom>
          <a:noFill/>
          <a:ln w="9525">
            <a:noFill/>
            <a:miter lim="800000"/>
            <a:headEnd/>
            <a:tailEnd/>
          </a:ln>
          <a:effectLst/>
        </p:spPr>
        <p:txBody>
          <a:bodyPr>
            <a:spAutoFit/>
          </a:bodyPr>
          <a:lstStyle/>
          <a:p>
            <a:r>
              <a:rPr lang="en-US" altLang="ko-KR">
                <a:ea typeface="굴림" pitchFamily="50" charset="-127"/>
              </a:rPr>
              <a:t>To know and understand the different possibilities of noise transmission.</a:t>
            </a:r>
          </a:p>
        </p:txBody>
      </p:sp>
      <p:sp>
        <p:nvSpPr>
          <p:cNvPr id="72711" name="Text Box 7"/>
          <p:cNvSpPr txBox="1">
            <a:spLocks noChangeArrowheads="1"/>
          </p:cNvSpPr>
          <p:nvPr/>
        </p:nvSpPr>
        <p:spPr bwMode="auto">
          <a:xfrm>
            <a:off x="1390650" y="1301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Different types of interference  coupling</a:t>
            </a:r>
          </a:p>
        </p:txBody>
      </p:sp>
      <p:sp>
        <p:nvSpPr>
          <p:cNvPr id="72712" name="Text Box 8"/>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sp>
        <p:nvSpPr>
          <p:cNvPr id="72713" name="Text Box 9"/>
          <p:cNvSpPr txBox="1">
            <a:spLocks noChangeArrowheads="1"/>
          </p:cNvSpPr>
          <p:nvPr/>
        </p:nvSpPr>
        <p:spPr bwMode="auto">
          <a:xfrm>
            <a:off x="0" y="463550"/>
            <a:ext cx="5638800" cy="14636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There are different ways how the noise can reach be transmitted. The first one is the direct connection by lines and conductors (galvanic connection). Another one is the so called capacitive coupling, in this case the source and the receiver of the noise have no direct connection. The noise is transmitted by changes in the respective electrical fields. The third is the inductive coupling. In this case the transmission takes places by magnetic fields inducting the noise to the receiver circuit. As in the case of the capacitive coupling there is no direct connection. Another one is the radiation, in this case the electromagnetic waves are transmitted through the air and collected by some thing acting as antenna. Despite the fact that Audio equipment is shown and used as a sample, be aware that the same is valid for control units etc as well.</a:t>
            </a:r>
          </a:p>
        </p:txBody>
      </p:sp>
      <p:grpSp>
        <p:nvGrpSpPr>
          <p:cNvPr id="72714" name="Group 10"/>
          <p:cNvGrpSpPr>
            <a:grpSpLocks/>
          </p:cNvGrpSpPr>
          <p:nvPr/>
        </p:nvGrpSpPr>
        <p:grpSpPr bwMode="auto">
          <a:xfrm>
            <a:off x="6046788" y="3090863"/>
            <a:ext cx="3716337" cy="3506787"/>
            <a:chOff x="3809" y="1947"/>
            <a:chExt cx="2341" cy="2209"/>
          </a:xfrm>
        </p:grpSpPr>
        <p:sp>
          <p:nvSpPr>
            <p:cNvPr id="72715"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72716" name="Group 12"/>
            <p:cNvGrpSpPr>
              <a:grpSpLocks/>
            </p:cNvGrpSpPr>
            <p:nvPr/>
          </p:nvGrpSpPr>
          <p:grpSpPr bwMode="auto">
            <a:xfrm>
              <a:off x="5759" y="1947"/>
              <a:ext cx="391" cy="1619"/>
              <a:chOff x="5759" y="1945"/>
              <a:chExt cx="391" cy="1619"/>
            </a:xfrm>
          </p:grpSpPr>
          <p:sp>
            <p:nvSpPr>
              <p:cNvPr id="72717"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72718"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
          <p:cNvSpPr txBox="1">
            <a:spLocks noChangeArrowheads="1"/>
          </p:cNvSpPr>
          <p:nvPr/>
        </p:nvSpPr>
        <p:spPr bwMode="auto">
          <a:xfrm>
            <a:off x="7543800" y="463550"/>
            <a:ext cx="1555750" cy="61880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endParaRPr lang="en-US" altLang="ko-KR">
              <a:ea typeface="굴림" pitchFamily="50" charset="-127"/>
            </a:endParaRPr>
          </a:p>
          <a:p>
            <a:r>
              <a:rPr lang="en-US" altLang="ko-KR">
                <a:ea typeface="굴림" pitchFamily="50" charset="-127"/>
              </a:rPr>
              <a:t>Part:</a:t>
            </a:r>
          </a:p>
          <a:p>
            <a:r>
              <a:rPr lang="en-US" altLang="ko-KR">
                <a:ea typeface="굴림" pitchFamily="50" charset="-127"/>
              </a:rPr>
              <a:t>Multimeter</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r>
              <a:rPr lang="en-US" altLang="ko-KR">
                <a:ea typeface="굴림" pitchFamily="50" charset="-127"/>
              </a:rPr>
              <a:t>Task</a:t>
            </a:r>
          </a:p>
          <a:p>
            <a:r>
              <a:rPr lang="en-US" altLang="ko-KR">
                <a:ea typeface="굴림" pitchFamily="50" charset="-127"/>
              </a:rPr>
              <a:t>Practice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b="1">
              <a:ea typeface="굴림" pitchFamily="50" charset="-127"/>
            </a:endParaRPr>
          </a:p>
          <a:p>
            <a:r>
              <a:rPr lang="en-US" altLang="ko-KR" b="1">
                <a:ea typeface="굴림" pitchFamily="50" charset="-127"/>
              </a:rPr>
              <a:t>Lead over:</a:t>
            </a:r>
          </a:p>
          <a:p>
            <a:r>
              <a:rPr lang="en-US" altLang="ko-KR">
                <a:ea typeface="굴림" pitchFamily="50" charset="-127"/>
              </a:rPr>
              <a:t>Another practical application of the Wheatstone bridge is the strain gauge. </a:t>
            </a:r>
          </a:p>
          <a:p>
            <a:endParaRPr lang="ko-KR" altLang="en-US">
              <a:ea typeface="굴림" pitchFamily="50" charset="-127"/>
            </a:endParaRPr>
          </a:p>
        </p:txBody>
      </p:sp>
      <p:sp>
        <p:nvSpPr>
          <p:cNvPr id="74755" name="Text Box 3"/>
          <p:cNvSpPr txBox="1">
            <a:spLocks noChangeArrowheads="1"/>
          </p:cNvSpPr>
          <p:nvPr/>
        </p:nvSpPr>
        <p:spPr bwMode="auto">
          <a:xfrm>
            <a:off x="5648325" y="463550"/>
            <a:ext cx="1789113" cy="701675"/>
          </a:xfrm>
          <a:prstGeom prst="rect">
            <a:avLst/>
          </a:prstGeom>
          <a:noFill/>
          <a:ln w="9525">
            <a:noFill/>
            <a:miter lim="800000"/>
            <a:headEnd/>
            <a:tailEnd/>
          </a:ln>
          <a:effectLst/>
        </p:spPr>
        <p:txBody>
          <a:bodyPr>
            <a:spAutoFit/>
          </a:bodyPr>
          <a:lstStyle/>
          <a:p>
            <a:r>
              <a:rPr lang="en-US" altLang="ko-KR">
                <a:ea typeface="굴림" pitchFamily="50" charset="-127"/>
              </a:rPr>
              <a:t>To understand the construction, operation and technical usage of a pull up or down resistor</a:t>
            </a:r>
          </a:p>
        </p:txBody>
      </p:sp>
      <p:sp>
        <p:nvSpPr>
          <p:cNvPr id="74756" name="Text Box 4"/>
          <p:cNvSpPr txBox="1">
            <a:spLocks noChangeArrowheads="1"/>
          </p:cNvSpPr>
          <p:nvPr/>
        </p:nvSpPr>
        <p:spPr bwMode="auto">
          <a:xfrm>
            <a:off x="0" y="463550"/>
            <a:ext cx="5638800" cy="1920875"/>
          </a:xfrm>
          <a:prstGeom prst="rect">
            <a:avLst/>
          </a:prstGeom>
          <a:noFill/>
          <a:ln w="9525">
            <a:noFill/>
            <a:miter lim="800000"/>
            <a:headEnd/>
            <a:tailEnd/>
          </a:ln>
          <a:effectLst/>
        </p:spPr>
        <p:txBody>
          <a:bodyPr>
            <a:spAutoFit/>
          </a:bodyPr>
          <a:lstStyle/>
          <a:p>
            <a:pPr>
              <a:spcBef>
                <a:spcPct val="50000"/>
              </a:spcBef>
            </a:pPr>
            <a:r>
              <a:rPr kumimoji="1" lang="en-US" altLang="ko-KR">
                <a:ea typeface="굴림" pitchFamily="50" charset="-127"/>
              </a:rPr>
              <a:t>To tell the control unit whether the switch is opened or closed frequently a voltage is applied to the switch. The simplest method would be a direct line from the switch to the ECU. But in this layout the circuit would be very sensitive against interference leading to wrong input. To avoid this a pull up resistor is  installed. The purpose of a pull-up resistor is to ensure a specific voltage level and to avoid that interference is creating an unspecified voltage condition at the signal line of the control unit, as this may lead to wrong interpretation. A pull up  resistor is a resistor that has one end connected to a voltage source and its other connected to a switch at the ground side. When the switch is open the voltage detected by the control unit is 12 Volt, as the current flows to the control unit.  When the switch is  closed  the current will flow through the resistor to the ground directly, therefore the signal at the control unit is 0 Volt. Less commonly a pull down resistor is used, which follows the same idea but  works in the opposite  way to a pull up. The voltage will be 0 Volts with the switch open and will rise to 12 Volts with the switch closed. </a:t>
            </a:r>
            <a:endParaRPr lang="en-US" altLang="ko-KR">
              <a:ea typeface="굴림" pitchFamily="50" charset="-127"/>
            </a:endParaRPr>
          </a:p>
        </p:txBody>
      </p:sp>
      <p:sp>
        <p:nvSpPr>
          <p:cNvPr id="74760" name="Text Box 8"/>
          <p:cNvSpPr txBox="1">
            <a:spLocks noChangeArrowheads="1"/>
          </p:cNvSpPr>
          <p:nvPr/>
        </p:nvSpPr>
        <p:spPr bwMode="auto">
          <a:xfrm>
            <a:off x="1395413"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Pull down / up resistor</a:t>
            </a:r>
          </a:p>
        </p:txBody>
      </p:sp>
      <p:sp>
        <p:nvSpPr>
          <p:cNvPr id="74761"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74762" name="Group 10"/>
          <p:cNvGrpSpPr>
            <a:grpSpLocks/>
          </p:cNvGrpSpPr>
          <p:nvPr/>
        </p:nvGrpSpPr>
        <p:grpSpPr bwMode="auto">
          <a:xfrm>
            <a:off x="6046788" y="3090863"/>
            <a:ext cx="3716337" cy="3506787"/>
            <a:chOff x="3809" y="1947"/>
            <a:chExt cx="2341" cy="2209"/>
          </a:xfrm>
        </p:grpSpPr>
        <p:sp>
          <p:nvSpPr>
            <p:cNvPr id="74763"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74764" name="Group 12"/>
            <p:cNvGrpSpPr>
              <a:grpSpLocks/>
            </p:cNvGrpSpPr>
            <p:nvPr/>
          </p:nvGrpSpPr>
          <p:grpSpPr bwMode="auto">
            <a:xfrm>
              <a:off x="5759" y="1947"/>
              <a:ext cx="391" cy="1619"/>
              <a:chOff x="5759" y="1945"/>
              <a:chExt cx="391" cy="1619"/>
            </a:xfrm>
          </p:grpSpPr>
          <p:sp>
            <p:nvSpPr>
              <p:cNvPr id="74765"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74766"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7534275" y="463550"/>
            <a:ext cx="1555750" cy="61880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Oscilloscope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b="1">
              <a:ea typeface="굴림" pitchFamily="50" charset="-127"/>
            </a:endParaRPr>
          </a:p>
          <a:p>
            <a:r>
              <a:rPr lang="en-US" altLang="ko-KR" b="1">
                <a:ea typeface="굴림" pitchFamily="50" charset="-127"/>
              </a:rPr>
              <a:t>Lead over:</a:t>
            </a:r>
          </a:p>
          <a:p>
            <a:r>
              <a:rPr lang="en-US" altLang="ko-KR">
                <a:ea typeface="굴림" pitchFamily="50" charset="-127"/>
              </a:rPr>
              <a:t>This was the last item for now, next lets have some practice</a:t>
            </a:r>
            <a:endParaRPr lang="ko-KR" altLang="en-US">
              <a:ea typeface="굴림" pitchFamily="50" charset="-127"/>
            </a:endParaRPr>
          </a:p>
          <a:p>
            <a:endParaRPr lang="ko-KR" altLang="en-US">
              <a:ea typeface="굴림" pitchFamily="50" charset="-127"/>
            </a:endParaRPr>
          </a:p>
        </p:txBody>
      </p:sp>
      <p:sp>
        <p:nvSpPr>
          <p:cNvPr id="76803" name="Text Box 3"/>
          <p:cNvSpPr txBox="1">
            <a:spLocks noChangeArrowheads="1"/>
          </p:cNvSpPr>
          <p:nvPr/>
        </p:nvSpPr>
        <p:spPr bwMode="auto">
          <a:xfrm>
            <a:off x="5648325" y="454025"/>
            <a:ext cx="1789113" cy="396875"/>
          </a:xfrm>
          <a:prstGeom prst="rect">
            <a:avLst/>
          </a:prstGeom>
          <a:noFill/>
          <a:ln w="9525">
            <a:noFill/>
            <a:miter lim="800000"/>
            <a:headEnd/>
            <a:tailEnd/>
          </a:ln>
          <a:effectLst/>
        </p:spPr>
        <p:txBody>
          <a:bodyPr>
            <a:spAutoFit/>
          </a:bodyPr>
          <a:lstStyle/>
          <a:p>
            <a:r>
              <a:rPr lang="en-US" altLang="ko-KR">
                <a:ea typeface="굴림" pitchFamily="50" charset="-127"/>
              </a:rPr>
              <a:t>To understand the operation principle of an oscilloscope.</a:t>
            </a:r>
          </a:p>
        </p:txBody>
      </p:sp>
      <p:sp>
        <p:nvSpPr>
          <p:cNvPr id="76804" name="Text Box 4"/>
          <p:cNvSpPr txBox="1">
            <a:spLocks noChangeArrowheads="1"/>
          </p:cNvSpPr>
          <p:nvPr/>
        </p:nvSpPr>
        <p:spPr bwMode="auto">
          <a:xfrm>
            <a:off x="0" y="539750"/>
            <a:ext cx="5638800" cy="244475"/>
          </a:xfrm>
          <a:prstGeom prst="rect">
            <a:avLst/>
          </a:prstGeom>
          <a:noFill/>
          <a:ln w="9525">
            <a:noFill/>
            <a:miter lim="800000"/>
            <a:headEnd/>
            <a:tailEnd/>
          </a:ln>
          <a:effectLst/>
        </p:spPr>
        <p:txBody>
          <a:bodyPr>
            <a:spAutoFit/>
          </a:bodyPr>
          <a:lstStyle/>
          <a:p>
            <a:pPr>
              <a:spcBef>
                <a:spcPct val="50000"/>
              </a:spcBef>
            </a:pPr>
            <a:endParaRPr lang="ko-KR" altLang="en-US">
              <a:ea typeface="굴림" pitchFamily="50" charset="-127"/>
            </a:endParaRPr>
          </a:p>
        </p:txBody>
      </p:sp>
      <p:sp>
        <p:nvSpPr>
          <p:cNvPr id="76808" name="Text Box 8"/>
          <p:cNvSpPr txBox="1">
            <a:spLocks noChangeArrowheads="1"/>
          </p:cNvSpPr>
          <p:nvPr/>
        </p:nvSpPr>
        <p:spPr bwMode="auto">
          <a:xfrm>
            <a:off x="1390650"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Oscilloscope operation principle</a:t>
            </a:r>
          </a:p>
        </p:txBody>
      </p:sp>
      <p:sp>
        <p:nvSpPr>
          <p:cNvPr id="76809"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sp>
        <p:nvSpPr>
          <p:cNvPr id="76810" name="Text Box 10"/>
          <p:cNvSpPr txBox="1">
            <a:spLocks noChangeArrowheads="1"/>
          </p:cNvSpPr>
          <p:nvPr/>
        </p:nvSpPr>
        <p:spPr bwMode="auto">
          <a:xfrm>
            <a:off x="0" y="466725"/>
            <a:ext cx="5638800" cy="1768475"/>
          </a:xfrm>
          <a:prstGeom prst="rect">
            <a:avLst/>
          </a:prstGeom>
          <a:noFill/>
          <a:ln w="9525">
            <a:noFill/>
            <a:miter lim="800000"/>
            <a:headEnd/>
            <a:tailEnd/>
          </a:ln>
          <a:effectLst/>
        </p:spPr>
        <p:txBody>
          <a:bodyPr>
            <a:spAutoFit/>
          </a:bodyPr>
          <a:lstStyle/>
          <a:p>
            <a:pPr>
              <a:spcBef>
                <a:spcPct val="50000"/>
              </a:spcBef>
            </a:pPr>
            <a:r>
              <a:rPr kumimoji="1" lang="en-US" altLang="ko-KR">
                <a:ea typeface="굴림" pitchFamily="50" charset="-127"/>
              </a:rPr>
              <a:t>As digital signals may not be precisely measured by an Voltmeter we need another device for the precise measuring : the oscilloscope. An oscilloscope is a device which enables an user to view electrical signals on a screen. To make this possible an electron beam is  deflected according to the measured tension and the related time base. By this the exact behavior and progress of a signal or voltage can be checked. As already mentioned in several cases it is not possible to get a precise information by  an multimeter,  therefore the oscilloscope is a very helpful tool for trouble shooting. Indicated in the pictures are some examples of signals measured by an oscilloscope. They are all different, therefore you need to get familiar with the usage of the Hi-scan or GDS  oscilloscope function (refer to  tools and equipment section for further details) or with the use of an standard oscilloscope. In case of a trouble shooting  always refer to the workshop manual to get the relevant signal samples.  </a:t>
            </a:r>
            <a:endParaRPr lang="en-US" altLang="ko-KR">
              <a:ea typeface="굴림" pitchFamily="50" charset="-127"/>
            </a:endParaRPr>
          </a:p>
        </p:txBody>
      </p:sp>
      <p:grpSp>
        <p:nvGrpSpPr>
          <p:cNvPr id="76811" name="Group 11"/>
          <p:cNvGrpSpPr>
            <a:grpSpLocks/>
          </p:cNvGrpSpPr>
          <p:nvPr/>
        </p:nvGrpSpPr>
        <p:grpSpPr bwMode="auto">
          <a:xfrm>
            <a:off x="6046788" y="3090863"/>
            <a:ext cx="3716337" cy="3506787"/>
            <a:chOff x="3809" y="1947"/>
            <a:chExt cx="2341" cy="2209"/>
          </a:xfrm>
        </p:grpSpPr>
        <p:sp>
          <p:nvSpPr>
            <p:cNvPr id="76812" name="Text Box 12"/>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76813" name="Group 13"/>
            <p:cNvGrpSpPr>
              <a:grpSpLocks/>
            </p:cNvGrpSpPr>
            <p:nvPr/>
          </p:nvGrpSpPr>
          <p:grpSpPr bwMode="auto">
            <a:xfrm>
              <a:off x="5759" y="1947"/>
              <a:ext cx="391" cy="1619"/>
              <a:chOff x="5759" y="1945"/>
              <a:chExt cx="391" cy="1619"/>
            </a:xfrm>
          </p:grpSpPr>
          <p:sp>
            <p:nvSpPr>
              <p:cNvPr id="76814" name="Text Box 14"/>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76815" name="Text Box 15"/>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7534275" y="454025"/>
            <a:ext cx="1555750" cy="61880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endParaRPr lang="en-US" altLang="ko-KR">
              <a:ea typeface="굴림" pitchFamily="50" charset="-127"/>
            </a:endParaRPr>
          </a:p>
          <a:p>
            <a:r>
              <a:rPr lang="en-US" altLang="ko-KR">
                <a:ea typeface="굴림" pitchFamily="50" charset="-127"/>
              </a:rPr>
              <a:t>Part:</a:t>
            </a:r>
          </a:p>
          <a:p>
            <a:r>
              <a:rPr lang="en-US" altLang="ko-KR">
                <a:ea typeface="굴림" pitchFamily="50" charset="-127"/>
              </a:rPr>
              <a:t>Multimeter</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r>
              <a:rPr lang="en-US" altLang="ko-KR">
                <a:ea typeface="굴림" pitchFamily="50" charset="-127"/>
              </a:rPr>
              <a:t>Task</a:t>
            </a:r>
          </a:p>
          <a:p>
            <a:r>
              <a:rPr lang="en-US" altLang="ko-KR">
                <a:ea typeface="굴림" pitchFamily="50" charset="-127"/>
              </a:rPr>
              <a:t>Practice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 </a:t>
            </a:r>
          </a:p>
          <a:p>
            <a:r>
              <a:rPr lang="en-US" altLang="ko-KR">
                <a:ea typeface="굴림" pitchFamily="50" charset="-127"/>
              </a:rPr>
              <a:t>Another practical application of the Wheatstone bridge is the strain gauge. </a:t>
            </a:r>
          </a:p>
          <a:p>
            <a:endParaRPr lang="ko-KR" altLang="en-US">
              <a:ea typeface="굴림" pitchFamily="50" charset="-127"/>
            </a:endParaRPr>
          </a:p>
        </p:txBody>
      </p:sp>
      <p:sp>
        <p:nvSpPr>
          <p:cNvPr id="41987" name="Text Box 3"/>
          <p:cNvSpPr txBox="1">
            <a:spLocks noChangeArrowheads="1"/>
          </p:cNvSpPr>
          <p:nvPr/>
        </p:nvSpPr>
        <p:spPr bwMode="auto">
          <a:xfrm>
            <a:off x="5657850" y="463550"/>
            <a:ext cx="1789113" cy="701675"/>
          </a:xfrm>
          <a:prstGeom prst="rect">
            <a:avLst/>
          </a:prstGeom>
          <a:noFill/>
          <a:ln w="9525">
            <a:noFill/>
            <a:miter lim="800000"/>
            <a:headEnd/>
            <a:tailEnd/>
          </a:ln>
          <a:effectLst/>
        </p:spPr>
        <p:txBody>
          <a:bodyPr>
            <a:spAutoFit/>
          </a:bodyPr>
          <a:lstStyle/>
          <a:p>
            <a:r>
              <a:rPr lang="en-US" altLang="ko-KR">
                <a:ea typeface="굴림" pitchFamily="50" charset="-127"/>
              </a:rPr>
              <a:t>To understand the construction, operation and technical usage of a Wheatstone bridge</a:t>
            </a:r>
          </a:p>
        </p:txBody>
      </p:sp>
      <p:sp>
        <p:nvSpPr>
          <p:cNvPr id="41988" name="Text Box 4"/>
          <p:cNvSpPr txBox="1">
            <a:spLocks noChangeArrowheads="1"/>
          </p:cNvSpPr>
          <p:nvPr/>
        </p:nvSpPr>
        <p:spPr bwMode="auto">
          <a:xfrm>
            <a:off x="0" y="463550"/>
            <a:ext cx="5638800" cy="1920875"/>
          </a:xfrm>
          <a:prstGeom prst="rect">
            <a:avLst/>
          </a:prstGeom>
          <a:noFill/>
          <a:ln w="9525">
            <a:noFill/>
            <a:miter lim="800000"/>
            <a:headEnd/>
            <a:tailEnd/>
          </a:ln>
          <a:effectLst/>
        </p:spPr>
        <p:txBody>
          <a:bodyPr>
            <a:spAutoFit/>
          </a:bodyPr>
          <a:lstStyle/>
          <a:p>
            <a:pPr>
              <a:spcBef>
                <a:spcPct val="50000"/>
              </a:spcBef>
            </a:pPr>
            <a:r>
              <a:rPr kumimoji="1" lang="en-US" altLang="ko-KR">
                <a:ea typeface="굴림" pitchFamily="50" charset="-127"/>
              </a:rPr>
              <a:t>The Wheatstone bridge is an electrical circuit for the precise comparison of resistances. It is used in many applications for the measuring of a changing / unknown factor, it consists of a common power supply and a voltage measuring device that connects two parallel branches,  which are containing four resistors. One branch contains one known resistance and the unknown (Rx in the sample); the other contains 2 known  resistors. In order to determine the resistance of the unknown resistor, the resistances of the other three are adjusted and balanced until the current passing through the voltage measuring device (V bridge)  decreases to zero. When the voltages of the two branches are equal V bridge will be zero, at which point the bridge is said to be balanced. At this point the value of Rx can be found from:   Rx = Rn x R3 /R4 The Wheatstone bridge is well suited also for the measurement of small changes of a resistance and, therefore, is also suitable to measure the resistance change in a strain gauge. It is commonly known that the strain gauge transforms strain applied to it into a proportional change of resistance. </a:t>
            </a:r>
            <a:endParaRPr lang="en-US" altLang="ko-KR">
              <a:ea typeface="굴림" pitchFamily="50" charset="-127"/>
            </a:endParaRPr>
          </a:p>
        </p:txBody>
      </p:sp>
      <p:sp>
        <p:nvSpPr>
          <p:cNvPr id="41992" name="Text Box 8"/>
          <p:cNvSpPr txBox="1">
            <a:spLocks noChangeArrowheads="1"/>
          </p:cNvSpPr>
          <p:nvPr/>
        </p:nvSpPr>
        <p:spPr bwMode="auto">
          <a:xfrm>
            <a:off x="1400175"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Wheatstone bridge</a:t>
            </a:r>
          </a:p>
        </p:txBody>
      </p:sp>
      <p:sp>
        <p:nvSpPr>
          <p:cNvPr id="41993"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41994" name="Group 10"/>
          <p:cNvGrpSpPr>
            <a:grpSpLocks/>
          </p:cNvGrpSpPr>
          <p:nvPr/>
        </p:nvGrpSpPr>
        <p:grpSpPr bwMode="auto">
          <a:xfrm>
            <a:off x="6046788" y="3090863"/>
            <a:ext cx="3716337" cy="3506787"/>
            <a:chOff x="3809" y="1947"/>
            <a:chExt cx="2341" cy="2209"/>
          </a:xfrm>
        </p:grpSpPr>
        <p:sp>
          <p:nvSpPr>
            <p:cNvPr id="41995"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41996" name="Group 12"/>
            <p:cNvGrpSpPr>
              <a:grpSpLocks/>
            </p:cNvGrpSpPr>
            <p:nvPr/>
          </p:nvGrpSpPr>
          <p:grpSpPr bwMode="auto">
            <a:xfrm>
              <a:off x="5759" y="1947"/>
              <a:ext cx="391" cy="1619"/>
              <a:chOff x="5759" y="1945"/>
              <a:chExt cx="391" cy="1619"/>
            </a:xfrm>
          </p:grpSpPr>
          <p:sp>
            <p:nvSpPr>
              <p:cNvPr id="41997"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41998"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0" y="463550"/>
            <a:ext cx="5638800" cy="2911475"/>
          </a:xfrm>
          <a:prstGeom prst="rect">
            <a:avLst/>
          </a:prstGeom>
          <a:noFill/>
          <a:ln w="9525" algn="ctr">
            <a:noFill/>
            <a:miter lim="800000"/>
            <a:headEnd/>
            <a:tailEnd/>
          </a:ln>
          <a:effectLst/>
        </p:spPr>
        <p:txBody>
          <a:bodyPr>
            <a:spAutoFit/>
          </a:bodyPr>
          <a:lstStyle/>
          <a:p>
            <a:pPr eaLnBrk="0" hangingPunct="0">
              <a:spcBef>
                <a:spcPct val="50000"/>
              </a:spcBef>
            </a:pPr>
            <a:r>
              <a:rPr lang="en-US" altLang="ko-KR">
                <a:ea typeface="굴림" pitchFamily="50" charset="-127"/>
              </a:rPr>
              <a:t>The strain gauge has been in use for many years and is the fundamental sensing element for many types of sensors, including pressure sensors, load cells, torque sensors, position sensors, etc. The  typical operation principle is as follows: If a strip of conductive metal is stretched, it will become thinner and longer, resulting in an increase of resistance end-to-end. Opposite, if the strip is placed under compressive force  it will broaden and shorten, so that the resistance decreases. If these stresses are kept within the elastic limit of the metal strip it can be used as measuring element for  deflection and / or force, the amount of applied force can be calculated by  measuring its resistance.</a:t>
            </a:r>
            <a:r>
              <a:rPr lang="en-US" altLang="ko-KR" b="1">
                <a:ea typeface="굴림" pitchFamily="50" charset="-127"/>
              </a:rPr>
              <a:t> </a:t>
            </a:r>
            <a:r>
              <a:rPr lang="en-US" altLang="ko-KR">
                <a:ea typeface="굴림" pitchFamily="50" charset="-127"/>
              </a:rPr>
              <a:t>The majority of strain gauges are foil types, they consist of resistive foil which is mounted on a backing material. The strain gauge is connected into a Wheatstone Bridge circuit with a combination of four active gauges (full bridge), two gauges (half bridge), or, less commonly, a single gauge (quarter bridge). In the half and quarter circuits, the bridge is completed with precision resistors. The bridge circuit is supplied with a stabilized DC and additional electronics, that can be zeroed at the point of measurement. As stress is applied to the strain gauge, a  change in resistance  takes place and unbalances the Wheatstone Bridge. This results in a signal output, related to the stress value. </a:t>
            </a:r>
            <a:r>
              <a:rPr kumimoji="1" lang="en-US" altLang="ko-KR">
                <a:ea typeface="굴림" pitchFamily="50" charset="-127"/>
              </a:rPr>
              <a:t>If all four resistor values (R1 to R4) and the supply voltage (V) are known the voltage across the bridge (V bridge) can be found by working out the voltage from each potential divider and subtracting one from the other. </a:t>
            </a:r>
            <a:endParaRPr lang="en-US" altLang="ko-KR">
              <a:ea typeface="굴림" pitchFamily="50" charset="-127"/>
            </a:endParaRPr>
          </a:p>
          <a:p>
            <a:pPr>
              <a:spcBef>
                <a:spcPct val="50000"/>
              </a:spcBef>
            </a:pPr>
            <a:endParaRPr lang="en-US" altLang="ko-KR">
              <a:ea typeface="굴림" pitchFamily="50" charset="-127"/>
            </a:endParaRPr>
          </a:p>
        </p:txBody>
      </p:sp>
      <p:sp>
        <p:nvSpPr>
          <p:cNvPr id="44035" name="Text Box 3"/>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sp>
        <p:nvSpPr>
          <p:cNvPr id="44037" name="Text Box 5"/>
          <p:cNvSpPr txBox="1">
            <a:spLocks noChangeArrowheads="1"/>
          </p:cNvSpPr>
          <p:nvPr/>
        </p:nvSpPr>
        <p:spPr bwMode="auto">
          <a:xfrm>
            <a:off x="1395413"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Strain gauge</a:t>
            </a:r>
          </a:p>
        </p:txBody>
      </p:sp>
      <p:sp>
        <p:nvSpPr>
          <p:cNvPr id="44038" name="Text Box 6"/>
          <p:cNvSpPr txBox="1">
            <a:spLocks noChangeArrowheads="1"/>
          </p:cNvSpPr>
          <p:nvPr/>
        </p:nvSpPr>
        <p:spPr bwMode="auto">
          <a:xfrm>
            <a:off x="7543800" y="463550"/>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 </a:t>
            </a:r>
          </a:p>
          <a:p>
            <a:r>
              <a:rPr lang="en-US" altLang="ko-KR">
                <a:ea typeface="굴림" pitchFamily="50" charset="-127"/>
              </a:rPr>
              <a:t>Next lets have a look at the semi conductors as they play a important role in vehicle electrics and electronics.</a:t>
            </a:r>
            <a:endParaRPr lang="ko-KR" altLang="en-US">
              <a:ea typeface="굴림" pitchFamily="50" charset="-127"/>
            </a:endParaRPr>
          </a:p>
        </p:txBody>
      </p:sp>
      <p:sp>
        <p:nvSpPr>
          <p:cNvPr id="44039" name="Text Box 7"/>
          <p:cNvSpPr txBox="1">
            <a:spLocks noChangeArrowheads="1"/>
          </p:cNvSpPr>
          <p:nvPr/>
        </p:nvSpPr>
        <p:spPr bwMode="auto">
          <a:xfrm>
            <a:off x="5657850" y="463550"/>
            <a:ext cx="1789113" cy="701675"/>
          </a:xfrm>
          <a:prstGeom prst="rect">
            <a:avLst/>
          </a:prstGeom>
          <a:noFill/>
          <a:ln w="9525">
            <a:noFill/>
            <a:miter lim="800000"/>
            <a:headEnd/>
            <a:tailEnd/>
          </a:ln>
          <a:effectLst/>
        </p:spPr>
        <p:txBody>
          <a:bodyPr>
            <a:spAutoFit/>
          </a:bodyPr>
          <a:lstStyle/>
          <a:p>
            <a:r>
              <a:rPr lang="en-US" altLang="ko-KR">
                <a:ea typeface="굴림" pitchFamily="50" charset="-127"/>
              </a:rPr>
              <a:t>To understand the construction, operation and technical usage  of a strain gauge</a:t>
            </a:r>
          </a:p>
        </p:txBody>
      </p:sp>
      <p:grpSp>
        <p:nvGrpSpPr>
          <p:cNvPr id="44040" name="Group 8"/>
          <p:cNvGrpSpPr>
            <a:grpSpLocks/>
          </p:cNvGrpSpPr>
          <p:nvPr/>
        </p:nvGrpSpPr>
        <p:grpSpPr bwMode="auto">
          <a:xfrm>
            <a:off x="6046788" y="3090863"/>
            <a:ext cx="3716337" cy="3506787"/>
            <a:chOff x="3809" y="1947"/>
            <a:chExt cx="2341" cy="2209"/>
          </a:xfrm>
        </p:grpSpPr>
        <p:sp>
          <p:nvSpPr>
            <p:cNvPr id="44041" name="Text Box 9"/>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44042" name="Group 10"/>
            <p:cNvGrpSpPr>
              <a:grpSpLocks/>
            </p:cNvGrpSpPr>
            <p:nvPr/>
          </p:nvGrpSpPr>
          <p:grpSpPr bwMode="auto">
            <a:xfrm>
              <a:off x="5759" y="1947"/>
              <a:ext cx="391" cy="1619"/>
              <a:chOff x="5759" y="1945"/>
              <a:chExt cx="391" cy="1619"/>
            </a:xfrm>
          </p:grpSpPr>
          <p:sp>
            <p:nvSpPr>
              <p:cNvPr id="44043" name="Text Box 11"/>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44044" name="Text Box 12"/>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7534275" y="463550"/>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Slide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 </a:t>
            </a:r>
          </a:p>
          <a:p>
            <a:r>
              <a:rPr lang="en-US" altLang="ko-KR">
                <a:ea typeface="굴림" pitchFamily="50" charset="-127"/>
              </a:rPr>
              <a:t>Now lets have a look at the practical use of diodes.</a:t>
            </a:r>
            <a:endParaRPr lang="ko-KR" altLang="en-US">
              <a:ea typeface="굴림" pitchFamily="50" charset="-127"/>
            </a:endParaRPr>
          </a:p>
        </p:txBody>
      </p:sp>
      <p:sp>
        <p:nvSpPr>
          <p:cNvPr id="46083" name="Text Box 3"/>
          <p:cNvSpPr txBox="1">
            <a:spLocks noChangeArrowheads="1"/>
          </p:cNvSpPr>
          <p:nvPr/>
        </p:nvSpPr>
        <p:spPr bwMode="auto">
          <a:xfrm>
            <a:off x="5657850" y="463550"/>
            <a:ext cx="1789113" cy="854075"/>
          </a:xfrm>
          <a:prstGeom prst="rect">
            <a:avLst/>
          </a:prstGeom>
          <a:noFill/>
          <a:ln w="9525">
            <a:noFill/>
            <a:miter lim="800000"/>
            <a:headEnd/>
            <a:tailEnd/>
          </a:ln>
          <a:effectLst/>
        </p:spPr>
        <p:txBody>
          <a:bodyPr>
            <a:spAutoFit/>
          </a:bodyPr>
          <a:lstStyle/>
          <a:p>
            <a:r>
              <a:rPr lang="en-US" altLang="ko-KR">
                <a:ea typeface="굴림" pitchFamily="50" charset="-127"/>
              </a:rPr>
              <a:t>To understand the construction and operation principle of a semiconductor based on the sample of a diode</a:t>
            </a:r>
          </a:p>
        </p:txBody>
      </p:sp>
      <p:sp>
        <p:nvSpPr>
          <p:cNvPr id="46084" name="Text Box 4"/>
          <p:cNvSpPr txBox="1">
            <a:spLocks noChangeArrowheads="1"/>
          </p:cNvSpPr>
          <p:nvPr/>
        </p:nvSpPr>
        <p:spPr bwMode="auto">
          <a:xfrm>
            <a:off x="0" y="482600"/>
            <a:ext cx="5638800" cy="32924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Beside the conductors and non conductors, there is a third group: the semi conductors. Semi conductors are not always conduction current, but only under specific conditions. Due to this, they  are positioned between the conductors and non conductors. The digital signals produced by sensors and the controls applied in a modern vehicle are  frequently based on semiconductor technology. Therefore lets have a look at the semi conductors. The ability of semiconductors to allow current to flow is very sensitive to specific factors such as pressure, temperature light etc. Which factor is relevant depends on the actual construction of the semi conductor device. Semiconductors exist as intrinsic  (pure) or doped semiconductors. In the case of intrinsic semiconductors already the pure untreated material is able to be used in electronic applications. For most materials some special treatment , the so called doping is required. Doping means that a foreign material is added to gain the semi conductor properties. By doping the amount of free electrons is either reduced or increased. If the amount of electrons is increased it is N doted, if  it is reduced a so called hole is created, it is P doted. For the technical usage N doted and P doted areas are combined. A device with only one p doted area and one n doted area is called diode.  At the PN junction the conductivity is severely attenuated, as the excessive electrons from the N doted area fill in the holes of the P doted area. This creates a neutral zone, which is even increased if voltage is applied in reverse direction (minus at the p doted and plus at the N doted side). Therefore no current can flow. This is valid until a certain level of voltage is reached, if the voltage is to high a break down occurs and a lot of current can flow suddenly. After this the diode is damaged. But if voltage is applied in forward direction the semiconductor (diode) becomes conducting and current can flow, without damaging the diode.</a:t>
            </a:r>
          </a:p>
        </p:txBody>
      </p:sp>
      <p:sp>
        <p:nvSpPr>
          <p:cNvPr id="46088" name="Text Box 8"/>
          <p:cNvSpPr txBox="1">
            <a:spLocks noChangeArrowheads="1"/>
          </p:cNvSpPr>
          <p:nvPr/>
        </p:nvSpPr>
        <p:spPr bwMode="auto">
          <a:xfrm>
            <a:off x="1390650"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Diode</a:t>
            </a:r>
          </a:p>
        </p:txBody>
      </p:sp>
      <p:sp>
        <p:nvSpPr>
          <p:cNvPr id="46089"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46090" name="Group 10"/>
          <p:cNvGrpSpPr>
            <a:grpSpLocks/>
          </p:cNvGrpSpPr>
          <p:nvPr/>
        </p:nvGrpSpPr>
        <p:grpSpPr bwMode="auto">
          <a:xfrm>
            <a:off x="6046788" y="3090863"/>
            <a:ext cx="3716337" cy="3506787"/>
            <a:chOff x="3809" y="1947"/>
            <a:chExt cx="2341" cy="2209"/>
          </a:xfrm>
        </p:grpSpPr>
        <p:sp>
          <p:nvSpPr>
            <p:cNvPr id="46091"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46092" name="Group 12"/>
            <p:cNvGrpSpPr>
              <a:grpSpLocks/>
            </p:cNvGrpSpPr>
            <p:nvPr/>
          </p:nvGrpSpPr>
          <p:grpSpPr bwMode="auto">
            <a:xfrm>
              <a:off x="5759" y="1947"/>
              <a:ext cx="391" cy="1619"/>
              <a:chOff x="5759" y="1945"/>
              <a:chExt cx="391" cy="1619"/>
            </a:xfrm>
          </p:grpSpPr>
          <p:sp>
            <p:nvSpPr>
              <p:cNvPr id="46093"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46094"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7553325" y="473075"/>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Part </a:t>
            </a:r>
          </a:p>
          <a:p>
            <a:r>
              <a:rPr lang="en-US" altLang="ko-KR">
                <a:ea typeface="굴림" pitchFamily="50" charset="-127"/>
              </a:rPr>
              <a:t>Worksheet rectification</a:t>
            </a:r>
          </a:p>
          <a:p>
            <a:endParaRPr lang="en-US" altLang="ko-KR">
              <a:ea typeface="굴림" pitchFamily="50" charset="-127"/>
            </a:endParaRPr>
          </a:p>
          <a:p>
            <a:r>
              <a:rPr lang="en-US" altLang="ko-KR">
                <a:ea typeface="굴림" pitchFamily="50" charset="-127"/>
              </a:rPr>
              <a:t>Worksheet </a:t>
            </a:r>
          </a:p>
          <a:p>
            <a:r>
              <a:rPr lang="en-US" altLang="ko-KR">
                <a:ea typeface="굴림" pitchFamily="50" charset="-127"/>
              </a:rPr>
              <a:t>fog light</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 </a:t>
            </a:r>
          </a:p>
          <a:p>
            <a:r>
              <a:rPr lang="en-US" altLang="ko-KR">
                <a:ea typeface="굴림" pitchFamily="50" charset="-127"/>
              </a:rPr>
              <a:t>A special type of diode is the Zener diode. Lets have a look at it.</a:t>
            </a:r>
            <a:endParaRPr lang="ko-KR" altLang="en-US">
              <a:ea typeface="굴림" pitchFamily="50" charset="-127"/>
            </a:endParaRPr>
          </a:p>
        </p:txBody>
      </p:sp>
      <p:sp>
        <p:nvSpPr>
          <p:cNvPr id="48131" name="Text Box 3"/>
          <p:cNvSpPr txBox="1">
            <a:spLocks noChangeArrowheads="1"/>
          </p:cNvSpPr>
          <p:nvPr/>
        </p:nvSpPr>
        <p:spPr bwMode="auto">
          <a:xfrm>
            <a:off x="5657850" y="463550"/>
            <a:ext cx="1789113" cy="396875"/>
          </a:xfrm>
          <a:prstGeom prst="rect">
            <a:avLst/>
          </a:prstGeom>
          <a:noFill/>
          <a:ln w="9525">
            <a:noFill/>
            <a:miter lim="800000"/>
            <a:headEnd/>
            <a:tailEnd/>
          </a:ln>
          <a:effectLst/>
        </p:spPr>
        <p:txBody>
          <a:bodyPr>
            <a:spAutoFit/>
          </a:bodyPr>
          <a:lstStyle/>
          <a:p>
            <a:r>
              <a:rPr lang="en-US" altLang="ko-KR">
                <a:ea typeface="굴림" pitchFamily="50" charset="-127"/>
              </a:rPr>
              <a:t>To understand the different applications of an diode</a:t>
            </a:r>
          </a:p>
        </p:txBody>
      </p:sp>
      <p:sp>
        <p:nvSpPr>
          <p:cNvPr id="48132" name="Text Box 4"/>
          <p:cNvSpPr txBox="1">
            <a:spLocks noChangeArrowheads="1"/>
          </p:cNvSpPr>
          <p:nvPr/>
        </p:nvSpPr>
        <p:spPr bwMode="auto">
          <a:xfrm>
            <a:off x="0" y="463550"/>
            <a:ext cx="5638800" cy="30638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As can be understood by the previous explanation a diode can be regarded as a one way valve for current. Therefore there are many different usages of a diode within electric circuits or devices. The picture top left shows a typical electrical scheme of an actuator control. The power supply  is made by an relay, which is controlled by an transistor. Incorporated in the relay is a diode to suppress the self induction causing a voltage peak (called surge voltage) into the relay coil when the power is switched off. This is necessary to protect the consumer device, especially if it is a electronic circuit or device. When the relay is switched of the self induction raises the voltage in the circuit, but due to the diode it will flow towards the coil itself, where the energy is changed to heat. This is possible due the fact that the resistance of the consumer is higher than the one of the  relay coil. But this is not the only  possible usage of a diode and not the only available kind of diodes. Diodes may have different functions in different circuits.</a:t>
            </a:r>
            <a:r>
              <a:rPr kumimoji="1" lang="en-US" altLang="ko-KR">
                <a:ea typeface="굴림" pitchFamily="50" charset="-127"/>
              </a:rPr>
              <a:t> Another typical function is the de coupling of circuits, e.g. in a fog light control circuit. Due to the properties of the semiconductor a tension of approximately 0,7 Volt (GE diode only 0,3-0,4) volt is necessary to start the current flow in the forward direction. As learned earlier in reverse direction no current flows until the voltage becomes to high and destroys the diode, after this the current will flow in both directions. Because its characteristic the diodes are also used for the rectification of alternating current into direct current.  (This will be explained in detail in the section engine electrical). The picture top right shows an actual diode and its symbol within the wiring diagram. </a:t>
            </a:r>
          </a:p>
          <a:p>
            <a:pPr>
              <a:spcBef>
                <a:spcPct val="50000"/>
              </a:spcBef>
            </a:pPr>
            <a:endParaRPr lang="en-US" altLang="ko-KR">
              <a:ea typeface="굴림" pitchFamily="50" charset="-127"/>
            </a:endParaRPr>
          </a:p>
        </p:txBody>
      </p:sp>
      <p:sp>
        <p:nvSpPr>
          <p:cNvPr id="48136" name="Text Box 8"/>
          <p:cNvSpPr txBox="1">
            <a:spLocks noChangeArrowheads="1"/>
          </p:cNvSpPr>
          <p:nvPr/>
        </p:nvSpPr>
        <p:spPr bwMode="auto">
          <a:xfrm>
            <a:off x="1390650"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Diodes and their usage</a:t>
            </a:r>
          </a:p>
        </p:txBody>
      </p:sp>
      <p:sp>
        <p:nvSpPr>
          <p:cNvPr id="48137"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48138" name="Group 10"/>
          <p:cNvGrpSpPr>
            <a:grpSpLocks/>
          </p:cNvGrpSpPr>
          <p:nvPr/>
        </p:nvGrpSpPr>
        <p:grpSpPr bwMode="auto">
          <a:xfrm>
            <a:off x="6046788" y="3090863"/>
            <a:ext cx="3716337" cy="3506787"/>
            <a:chOff x="3809" y="1947"/>
            <a:chExt cx="2341" cy="2209"/>
          </a:xfrm>
        </p:grpSpPr>
        <p:sp>
          <p:nvSpPr>
            <p:cNvPr id="48139"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48140" name="Group 12"/>
            <p:cNvGrpSpPr>
              <a:grpSpLocks/>
            </p:cNvGrpSpPr>
            <p:nvPr/>
          </p:nvGrpSpPr>
          <p:grpSpPr bwMode="auto">
            <a:xfrm>
              <a:off x="5759" y="1947"/>
              <a:ext cx="391" cy="1619"/>
              <a:chOff x="5759" y="1945"/>
              <a:chExt cx="391" cy="1619"/>
            </a:xfrm>
          </p:grpSpPr>
          <p:sp>
            <p:nvSpPr>
              <p:cNvPr id="48141"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48142"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7543800" y="463550"/>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Part</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a:t>
            </a:r>
          </a:p>
          <a:p>
            <a:r>
              <a:rPr lang="en-US" altLang="ko-KR">
                <a:ea typeface="굴림" pitchFamily="50" charset="-127"/>
              </a:rPr>
              <a:t>Another important semi conductor is the transistor.</a:t>
            </a:r>
            <a:endParaRPr lang="ko-KR" altLang="en-US">
              <a:ea typeface="굴림" pitchFamily="50" charset="-127"/>
            </a:endParaRPr>
          </a:p>
        </p:txBody>
      </p:sp>
      <p:sp>
        <p:nvSpPr>
          <p:cNvPr id="50179" name="Text Box 3"/>
          <p:cNvSpPr txBox="1">
            <a:spLocks noChangeArrowheads="1"/>
          </p:cNvSpPr>
          <p:nvPr/>
        </p:nvSpPr>
        <p:spPr bwMode="auto">
          <a:xfrm>
            <a:off x="5648325" y="454025"/>
            <a:ext cx="1789113" cy="549275"/>
          </a:xfrm>
          <a:prstGeom prst="rect">
            <a:avLst/>
          </a:prstGeom>
          <a:noFill/>
          <a:ln w="9525">
            <a:noFill/>
            <a:miter lim="800000"/>
            <a:headEnd/>
            <a:tailEnd/>
          </a:ln>
          <a:effectLst/>
        </p:spPr>
        <p:txBody>
          <a:bodyPr>
            <a:spAutoFit/>
          </a:bodyPr>
          <a:lstStyle/>
          <a:p>
            <a:r>
              <a:rPr lang="en-US" altLang="ko-KR">
                <a:ea typeface="굴림" pitchFamily="50" charset="-127"/>
              </a:rPr>
              <a:t>To understand the principle and usage of an Zener diode</a:t>
            </a:r>
          </a:p>
        </p:txBody>
      </p:sp>
      <p:sp>
        <p:nvSpPr>
          <p:cNvPr id="50180" name="Text Box 4"/>
          <p:cNvSpPr txBox="1">
            <a:spLocks noChangeArrowheads="1"/>
          </p:cNvSpPr>
          <p:nvPr/>
        </p:nvSpPr>
        <p:spPr bwMode="auto">
          <a:xfrm>
            <a:off x="0" y="463550"/>
            <a:ext cx="5638800" cy="2149475"/>
          </a:xfrm>
          <a:prstGeom prst="rect">
            <a:avLst/>
          </a:prstGeom>
          <a:noFill/>
          <a:ln w="9525">
            <a:noFill/>
            <a:miter lim="800000"/>
            <a:headEnd/>
            <a:tailEnd/>
          </a:ln>
          <a:effectLst/>
        </p:spPr>
        <p:txBody>
          <a:bodyPr>
            <a:spAutoFit/>
          </a:bodyPr>
          <a:lstStyle/>
          <a:p>
            <a:pPr>
              <a:spcBef>
                <a:spcPct val="50000"/>
              </a:spcBef>
            </a:pPr>
            <a:r>
              <a:rPr kumimoji="1" lang="en-US" altLang="ko-KR">
                <a:ea typeface="굴림" pitchFamily="50" charset="-127"/>
              </a:rPr>
              <a:t>Zener diodes are special diodes designed to operate in the reverse direction, the breakdown or Zener region.Current will only flow if a preset voltage is reached, this reverse breakdown voltage is called the Zener voltage, which can range between 2.4V and 200V.Different to ordinary diodes the Zener diodes are not damaged by  reaching the break down voltage, as they are designed for this. They have a different symbol in order to identify them within the electrical wiring diagram. Because of this properties the zener voltage can be used for voltage regulation or circuit protection or to keep a specific nominal voltage in a circuit. In the upper circuit the Z diode is used as director for a specific voltage acting on the consumer. </a:t>
            </a:r>
            <a:r>
              <a:rPr lang="en-US" altLang="ko-KR">
                <a:ea typeface="굴림" pitchFamily="50" charset="-127"/>
              </a:rPr>
              <a:t>In the lower  circuit it is used to stabilize the voltage acting on the consumer, if the voltage is higher than the preset value it will bypass the consumer as the Zener diode is not blocking the current flow anymore. Generally diodes can be checked by a multimeter as indicated in the pictures. If the diode is o.k. it has basically no resistance while in reverse direction the resistance is infinity.</a:t>
            </a:r>
          </a:p>
          <a:p>
            <a:pPr>
              <a:spcBef>
                <a:spcPct val="50000"/>
              </a:spcBef>
            </a:pPr>
            <a:endParaRPr lang="en-US" altLang="ko-KR">
              <a:ea typeface="굴림" pitchFamily="50" charset="-127"/>
            </a:endParaRPr>
          </a:p>
        </p:txBody>
      </p:sp>
      <p:sp>
        <p:nvSpPr>
          <p:cNvPr id="50184" name="Text Box 8"/>
          <p:cNvSpPr txBox="1">
            <a:spLocks noChangeArrowheads="1"/>
          </p:cNvSpPr>
          <p:nvPr/>
        </p:nvSpPr>
        <p:spPr bwMode="auto">
          <a:xfrm>
            <a:off x="1390650"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Zener diode / diode check</a:t>
            </a:r>
          </a:p>
        </p:txBody>
      </p:sp>
      <p:sp>
        <p:nvSpPr>
          <p:cNvPr id="50185"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50186" name="Group 10"/>
          <p:cNvGrpSpPr>
            <a:grpSpLocks/>
          </p:cNvGrpSpPr>
          <p:nvPr/>
        </p:nvGrpSpPr>
        <p:grpSpPr bwMode="auto">
          <a:xfrm>
            <a:off x="6046788" y="3090863"/>
            <a:ext cx="3716337" cy="3506787"/>
            <a:chOff x="3809" y="1947"/>
            <a:chExt cx="2341" cy="2209"/>
          </a:xfrm>
        </p:grpSpPr>
        <p:sp>
          <p:nvSpPr>
            <p:cNvPr id="50187"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50188" name="Group 12"/>
            <p:cNvGrpSpPr>
              <a:grpSpLocks/>
            </p:cNvGrpSpPr>
            <p:nvPr/>
          </p:nvGrpSpPr>
          <p:grpSpPr bwMode="auto">
            <a:xfrm>
              <a:off x="5759" y="1947"/>
              <a:ext cx="391" cy="1619"/>
              <a:chOff x="5759" y="1945"/>
              <a:chExt cx="391" cy="1619"/>
            </a:xfrm>
          </p:grpSpPr>
          <p:sp>
            <p:nvSpPr>
              <p:cNvPr id="50189"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50190"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7543800" y="463550"/>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Part</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a:t>
            </a:r>
            <a:r>
              <a:rPr lang="en-US" altLang="ko-KR">
                <a:ea typeface="굴림" pitchFamily="50" charset="-127"/>
              </a:rPr>
              <a:t> </a:t>
            </a:r>
          </a:p>
          <a:p>
            <a:r>
              <a:rPr lang="en-US" altLang="ko-KR">
                <a:ea typeface="굴림" pitchFamily="50" charset="-127"/>
              </a:rPr>
              <a:t>A special type of transistor is the MOSFET, let see how it works.</a:t>
            </a:r>
            <a:endParaRPr lang="ko-KR" altLang="en-US">
              <a:ea typeface="굴림" pitchFamily="50" charset="-127"/>
            </a:endParaRPr>
          </a:p>
        </p:txBody>
      </p:sp>
      <p:sp>
        <p:nvSpPr>
          <p:cNvPr id="52227" name="Text Box 3"/>
          <p:cNvSpPr txBox="1">
            <a:spLocks noChangeArrowheads="1"/>
          </p:cNvSpPr>
          <p:nvPr/>
        </p:nvSpPr>
        <p:spPr bwMode="auto">
          <a:xfrm>
            <a:off x="5657850" y="463550"/>
            <a:ext cx="1789113" cy="549275"/>
          </a:xfrm>
          <a:prstGeom prst="rect">
            <a:avLst/>
          </a:prstGeom>
          <a:noFill/>
          <a:ln w="9525">
            <a:noFill/>
            <a:miter lim="800000"/>
            <a:headEnd/>
            <a:tailEnd/>
          </a:ln>
          <a:effectLst/>
        </p:spPr>
        <p:txBody>
          <a:bodyPr>
            <a:spAutoFit/>
          </a:bodyPr>
          <a:lstStyle/>
          <a:p>
            <a:r>
              <a:rPr lang="en-US" altLang="ko-KR">
                <a:ea typeface="굴림" pitchFamily="50" charset="-127"/>
              </a:rPr>
              <a:t>To understand the operation principle and usage of a transistor.</a:t>
            </a:r>
          </a:p>
        </p:txBody>
      </p:sp>
      <p:sp>
        <p:nvSpPr>
          <p:cNvPr id="52231" name="Text Box 7"/>
          <p:cNvSpPr txBox="1">
            <a:spLocks noChangeArrowheads="1"/>
          </p:cNvSpPr>
          <p:nvPr/>
        </p:nvSpPr>
        <p:spPr bwMode="auto">
          <a:xfrm>
            <a:off x="1395413"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Transistor</a:t>
            </a:r>
          </a:p>
        </p:txBody>
      </p:sp>
      <p:sp>
        <p:nvSpPr>
          <p:cNvPr id="52232" name="Text Box 8"/>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sp>
        <p:nvSpPr>
          <p:cNvPr id="52233" name="Text Box 9"/>
          <p:cNvSpPr txBox="1">
            <a:spLocks noChangeArrowheads="1"/>
          </p:cNvSpPr>
          <p:nvPr/>
        </p:nvSpPr>
        <p:spPr bwMode="auto">
          <a:xfrm>
            <a:off x="0" y="468313"/>
            <a:ext cx="5638800" cy="54260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Another important electronic element is the transistor. A transistor consists of three doted areas and therefore is available in two basic layouts: NPN or PNP. The left side shows the operating principle of the transistor, which is similar to a gate opener. If no water is flowing through the small channel, no water can flow in the big channel due to the fact that the door is closed. If water is supplied to the small channel, the small door is opened and water can flow in the bigger channel as well. In this way a small water current can control a much bigger water current. (signal amplification). The same function is achieved by a transistor, just the medium is changed to electrons. A transistor has three connecting points: the emitter, the base and the collector. The function of the emitter is to supply charge carriers, the base is controlling the flow of charge carriers and the collector is receiving them. As a sample lets have a look at the NPN transistor. This transistor has two PN contact areas with the blocking function known from the diode. If a voltage is applied between the emitter and the collector, no current can flow as the blocking zone is increased due to the moving of electrons towards the plus pole. But if additionally a voltage of approximately 0,7 Volt (or more) is applied at the base, electrons are supplied to the base zone , which will fill the holes in the base zone. Therefore a small base current is flowing which is reducing the amount of holes. Due to the reduced amount of holes the blocking function is eliminated and a big amount of electrons now can flow between the collector and emitter. The amount of current flowing between the emitter and the collector depends on the current supplied to the base. Due to this the transmitter can be used not only as a switch, but also as a amplifier, as a large current can be controlled by a small current.</a:t>
            </a:r>
          </a:p>
          <a:p>
            <a:pPr>
              <a:spcBef>
                <a:spcPct val="50000"/>
              </a:spcBef>
            </a:pPr>
            <a:r>
              <a:rPr lang="en-US" altLang="ko-KR">
                <a:ea typeface="굴림" pitchFamily="50" charset="-127"/>
              </a:rPr>
              <a:t>Switching</a:t>
            </a:r>
            <a:br>
              <a:rPr lang="en-US" altLang="ko-KR">
                <a:ea typeface="굴림" pitchFamily="50" charset="-127"/>
              </a:rPr>
            </a:br>
            <a:r>
              <a:rPr lang="en-US" altLang="ko-KR">
                <a:ea typeface="굴림" pitchFamily="50" charset="-127"/>
              </a:rPr>
              <a:t>In the case of switching the transistor is used as an electronic switch. The transistor can turn an electrical circuit on or off. The difference between a transistor and a mechanical switch is that the transistor doesn't contain any moving parts and therefore doesn't break quite as easily. The transistor is also operated by an electrical current and not by a mechanical force, such as the pushing of a finger. This enables the transistor to switch between on/off much faster than a mechanical one.</a:t>
            </a:r>
          </a:p>
          <a:p>
            <a:pPr>
              <a:spcBef>
                <a:spcPct val="50000"/>
              </a:spcBef>
            </a:pPr>
            <a:r>
              <a:rPr lang="en-US" altLang="ko-KR">
                <a:ea typeface="굴림" pitchFamily="50" charset="-127"/>
              </a:rPr>
              <a:t>Amplification</a:t>
            </a:r>
            <a:br>
              <a:rPr lang="en-US" altLang="ko-KR">
                <a:ea typeface="굴림" pitchFamily="50" charset="-127"/>
              </a:rPr>
            </a:br>
            <a:r>
              <a:rPr lang="en-US" altLang="ko-KR">
                <a:ea typeface="굴림" pitchFamily="50" charset="-127"/>
              </a:rPr>
              <a:t>In the case of amplification the transistor is used to amplify a signal. One example of such a signal can be a sound. The sound entering a microphone is converted to an electrical signal that is amplified in the transistor. This amplified sound signal then travels through the circuit until it reaches the loudspeaker. This speaker converts the electrical sound signal back into a sound. The sound leaving the speaker is the same as the sound that entered the microphone but  amplified. </a:t>
            </a:r>
          </a:p>
        </p:txBody>
      </p:sp>
      <p:grpSp>
        <p:nvGrpSpPr>
          <p:cNvPr id="52234" name="Group 10"/>
          <p:cNvGrpSpPr>
            <a:grpSpLocks/>
          </p:cNvGrpSpPr>
          <p:nvPr/>
        </p:nvGrpSpPr>
        <p:grpSpPr bwMode="auto">
          <a:xfrm>
            <a:off x="6046788" y="3090863"/>
            <a:ext cx="3716337" cy="3506787"/>
            <a:chOff x="3809" y="1947"/>
            <a:chExt cx="2341" cy="2209"/>
          </a:xfrm>
        </p:grpSpPr>
        <p:sp>
          <p:nvSpPr>
            <p:cNvPr id="52235"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52236" name="Group 12"/>
            <p:cNvGrpSpPr>
              <a:grpSpLocks/>
            </p:cNvGrpSpPr>
            <p:nvPr/>
          </p:nvGrpSpPr>
          <p:grpSpPr bwMode="auto">
            <a:xfrm>
              <a:off x="5759" y="1947"/>
              <a:ext cx="391" cy="1619"/>
              <a:chOff x="5759" y="1945"/>
              <a:chExt cx="391" cy="1619"/>
            </a:xfrm>
          </p:grpSpPr>
          <p:sp>
            <p:nvSpPr>
              <p:cNvPr id="52237"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52238"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sp>
        <p:nvSpPr>
          <p:cNvPr id="54276" name="Text Box 4"/>
          <p:cNvSpPr txBox="1">
            <a:spLocks noChangeArrowheads="1"/>
          </p:cNvSpPr>
          <p:nvPr/>
        </p:nvSpPr>
        <p:spPr bwMode="auto">
          <a:xfrm>
            <a:off x="1390650"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MOSFET</a:t>
            </a:r>
          </a:p>
        </p:txBody>
      </p:sp>
      <p:sp>
        <p:nvSpPr>
          <p:cNvPr id="54277" name="Rectangle 5"/>
          <p:cNvSpPr>
            <a:spLocks noChangeArrowheads="1"/>
          </p:cNvSpPr>
          <p:nvPr/>
        </p:nvSpPr>
        <p:spPr bwMode="auto">
          <a:xfrm>
            <a:off x="0" y="469900"/>
            <a:ext cx="5716588" cy="2378075"/>
          </a:xfrm>
          <a:prstGeom prst="rect">
            <a:avLst/>
          </a:prstGeom>
          <a:noFill/>
          <a:ln w="9525" algn="ctr">
            <a:noFill/>
            <a:miter lim="800000"/>
            <a:headEnd/>
            <a:tailEnd/>
          </a:ln>
          <a:effectLst/>
        </p:spPr>
        <p:txBody>
          <a:bodyPr anchor="ctr">
            <a:spAutoFit/>
          </a:bodyPr>
          <a:lstStyle/>
          <a:p>
            <a:r>
              <a:rPr lang="en-US" altLang="ko-KR">
                <a:ea typeface="굴림" pitchFamily="50" charset="-127"/>
              </a:rPr>
              <a:t>The MOSFET (Metal Oxide Semiconductor Field Effect Transistor) is build differently compared to an conventional transistor, but the general  function is the same. The MOSFET is made up of silicon layers with different kinds of doping. The electrodes in this type of transistor are called source, drain and gate. The current flowing from source to drain is controlled with the charge of the gate, which is constructed of a highly conductive material. To function properly the gate needs to be insulated from the rest of the transistor. This insulation is made of silicon oxide surrounding the gate. The MOSFET in the sample is a n-channel transistor. If we change the doping of the source and drain from n to p, and the p-type substrate to n-type it would be a p-channel transistor. The function remains the same, but with polarities changed. When the voltage (charge) of the gate is changed, more or less electrons are attracted from the p-type substrate area. (Although there are a lot of holes in the p-substrate there are still some electrons left in it). When a certain amount of electrons are concentrated in the gate area, the transistor becomes conductive. The higher the current at the gate the higher the conductivity. With the input signal to the gate you can increase the current from source to drain (output signal) as well as decrease it. A typical application of a MOSFET is for example to control the speed of a blower fan.</a:t>
            </a:r>
          </a:p>
        </p:txBody>
      </p:sp>
      <p:sp>
        <p:nvSpPr>
          <p:cNvPr id="54278" name="Text Box 6"/>
          <p:cNvSpPr txBox="1">
            <a:spLocks noChangeArrowheads="1"/>
          </p:cNvSpPr>
          <p:nvPr/>
        </p:nvSpPr>
        <p:spPr bwMode="auto">
          <a:xfrm>
            <a:off x="7534275" y="466725"/>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r>
              <a:rPr lang="en-US" altLang="ko-KR">
                <a:ea typeface="굴림" pitchFamily="50" charset="-127"/>
              </a:rPr>
              <a:t>Part</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b="1">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 </a:t>
            </a:r>
          </a:p>
          <a:p>
            <a:r>
              <a:rPr lang="en-US" altLang="ko-KR">
                <a:ea typeface="굴림" pitchFamily="50" charset="-127"/>
              </a:rPr>
              <a:t>Another semi conductor used in vehicles is the thyristor. Lets have a look at it.</a:t>
            </a:r>
            <a:endParaRPr lang="ko-KR" altLang="en-US">
              <a:ea typeface="굴림" pitchFamily="50" charset="-127"/>
            </a:endParaRPr>
          </a:p>
        </p:txBody>
      </p:sp>
      <p:sp>
        <p:nvSpPr>
          <p:cNvPr id="54279" name="Text Box 7"/>
          <p:cNvSpPr txBox="1">
            <a:spLocks noChangeArrowheads="1"/>
          </p:cNvSpPr>
          <p:nvPr/>
        </p:nvSpPr>
        <p:spPr bwMode="auto">
          <a:xfrm>
            <a:off x="5657850" y="463550"/>
            <a:ext cx="1789113" cy="396875"/>
          </a:xfrm>
          <a:prstGeom prst="rect">
            <a:avLst/>
          </a:prstGeom>
          <a:noFill/>
          <a:ln w="9525">
            <a:noFill/>
            <a:miter lim="800000"/>
            <a:headEnd/>
            <a:tailEnd/>
          </a:ln>
          <a:effectLst/>
        </p:spPr>
        <p:txBody>
          <a:bodyPr>
            <a:spAutoFit/>
          </a:bodyPr>
          <a:lstStyle/>
          <a:p>
            <a:r>
              <a:rPr lang="en-US" altLang="ko-KR">
                <a:ea typeface="굴림" pitchFamily="50" charset="-127"/>
              </a:rPr>
              <a:t>To understand the operation principle of a  MOSFET</a:t>
            </a:r>
          </a:p>
        </p:txBody>
      </p:sp>
      <p:grpSp>
        <p:nvGrpSpPr>
          <p:cNvPr id="54280" name="Group 8"/>
          <p:cNvGrpSpPr>
            <a:grpSpLocks/>
          </p:cNvGrpSpPr>
          <p:nvPr/>
        </p:nvGrpSpPr>
        <p:grpSpPr bwMode="auto">
          <a:xfrm>
            <a:off x="6046788" y="3090863"/>
            <a:ext cx="3716337" cy="3506787"/>
            <a:chOff x="3809" y="1947"/>
            <a:chExt cx="2341" cy="2209"/>
          </a:xfrm>
        </p:grpSpPr>
        <p:sp>
          <p:nvSpPr>
            <p:cNvPr id="54281" name="Text Box 9"/>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54282" name="Group 10"/>
            <p:cNvGrpSpPr>
              <a:grpSpLocks/>
            </p:cNvGrpSpPr>
            <p:nvPr/>
          </p:nvGrpSpPr>
          <p:grpSpPr bwMode="auto">
            <a:xfrm>
              <a:off x="5759" y="1947"/>
              <a:ext cx="391" cy="1619"/>
              <a:chOff x="5759" y="1945"/>
              <a:chExt cx="391" cy="1619"/>
            </a:xfrm>
          </p:grpSpPr>
          <p:sp>
            <p:nvSpPr>
              <p:cNvPr id="54283" name="Text Box 11"/>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54284" name="Text Box 12"/>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7534275" y="454025"/>
            <a:ext cx="1555750" cy="6035675"/>
          </a:xfrm>
          <a:prstGeom prst="rect">
            <a:avLst/>
          </a:prstGeom>
          <a:noFill/>
          <a:ln w="9525">
            <a:noFill/>
            <a:miter lim="800000"/>
            <a:headEnd/>
            <a:tailEnd/>
          </a:ln>
          <a:effectLst/>
        </p:spPr>
        <p:txBody>
          <a:bodyPr lIns="91332" tIns="45661" rIns="91332" bIns="45661">
            <a:spAutoFit/>
          </a:bodyPr>
          <a:lstStyle/>
          <a:p>
            <a:r>
              <a:rPr lang="en-US" altLang="ko-KR" b="1">
                <a:ea typeface="굴림" pitchFamily="50" charset="-127"/>
              </a:rPr>
              <a:t>Material:</a:t>
            </a:r>
          </a:p>
          <a:p>
            <a:r>
              <a:rPr lang="en-US" altLang="ko-KR">
                <a:ea typeface="굴림" pitchFamily="50" charset="-127"/>
              </a:rPr>
              <a:t>Slide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Methods:</a:t>
            </a:r>
          </a:p>
          <a:p>
            <a:r>
              <a:rPr lang="en-US" altLang="ko-KR">
                <a:ea typeface="굴림" pitchFamily="50" charset="-127"/>
              </a:rPr>
              <a:t>Lecture</a:t>
            </a: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endParaRPr lang="en-US" altLang="ko-KR">
              <a:ea typeface="굴림" pitchFamily="50" charset="-127"/>
            </a:endParaRPr>
          </a:p>
          <a:p>
            <a:r>
              <a:rPr lang="en-US" altLang="ko-KR" b="1">
                <a:ea typeface="굴림" pitchFamily="50" charset="-127"/>
              </a:rPr>
              <a:t>Lead over: </a:t>
            </a:r>
          </a:p>
          <a:p>
            <a:r>
              <a:rPr lang="en-US" altLang="ko-KR">
                <a:ea typeface="굴림" pitchFamily="50" charset="-127"/>
              </a:rPr>
              <a:t>Next lets have a look at another semi conductor, the LED</a:t>
            </a:r>
            <a:endParaRPr lang="ko-KR" altLang="en-US">
              <a:ea typeface="굴림" pitchFamily="50" charset="-127"/>
            </a:endParaRPr>
          </a:p>
        </p:txBody>
      </p:sp>
      <p:sp>
        <p:nvSpPr>
          <p:cNvPr id="56323" name="Text Box 3"/>
          <p:cNvSpPr txBox="1">
            <a:spLocks noChangeArrowheads="1"/>
          </p:cNvSpPr>
          <p:nvPr/>
        </p:nvSpPr>
        <p:spPr bwMode="auto">
          <a:xfrm>
            <a:off x="5649913" y="463550"/>
            <a:ext cx="1789112" cy="396875"/>
          </a:xfrm>
          <a:prstGeom prst="rect">
            <a:avLst/>
          </a:prstGeom>
          <a:noFill/>
          <a:ln w="9525">
            <a:noFill/>
            <a:miter lim="800000"/>
            <a:headEnd/>
            <a:tailEnd/>
          </a:ln>
          <a:effectLst/>
        </p:spPr>
        <p:txBody>
          <a:bodyPr>
            <a:spAutoFit/>
          </a:bodyPr>
          <a:lstStyle/>
          <a:p>
            <a:r>
              <a:rPr lang="en-US" altLang="ko-KR">
                <a:ea typeface="굴림" pitchFamily="50" charset="-127"/>
              </a:rPr>
              <a:t>To understand the operation and usage of a thyristor.</a:t>
            </a:r>
          </a:p>
        </p:txBody>
      </p:sp>
      <p:sp>
        <p:nvSpPr>
          <p:cNvPr id="56324" name="Text Box 4"/>
          <p:cNvSpPr txBox="1">
            <a:spLocks noChangeArrowheads="1"/>
          </p:cNvSpPr>
          <p:nvPr/>
        </p:nvSpPr>
        <p:spPr bwMode="auto">
          <a:xfrm>
            <a:off x="0" y="454025"/>
            <a:ext cx="5638800" cy="1920875"/>
          </a:xfrm>
          <a:prstGeom prst="rect">
            <a:avLst/>
          </a:prstGeom>
          <a:noFill/>
          <a:ln w="9525">
            <a:noFill/>
            <a:miter lim="800000"/>
            <a:headEnd/>
            <a:tailEnd/>
          </a:ln>
          <a:effectLst/>
        </p:spPr>
        <p:txBody>
          <a:bodyPr>
            <a:spAutoFit/>
          </a:bodyPr>
          <a:lstStyle/>
          <a:p>
            <a:pPr>
              <a:spcBef>
                <a:spcPct val="50000"/>
              </a:spcBef>
            </a:pPr>
            <a:r>
              <a:rPr lang="en-US" altLang="ko-KR">
                <a:ea typeface="굴림" pitchFamily="50" charset="-127"/>
              </a:rPr>
              <a:t>The Thyristor is a four layer semi conductor, with a PNPN sequence. The main connections are located at the anode (P layer) and the cathode (N layer). The control supply is located at the P layer close to the cathode. If the anode is connected to the plus pole and the cathode to the minus pole, holes are flowing from the anode and electrons are flowing from the cathode into the Thyristor. By this the blocking layers 1 and 3 are eliminated , but layer 2 remains non conducting. No current flows. If the control electrode is additionally supplied with current, the blocking layer 2 is also  eliminated (similar to the transistor condition) and current can flow. Once the main current has started to flow the Thyristor remains flowing even if the control current is switched off. The main current will continue to flow until the main current itself is switched off. After switching off the main current the Thyristor again is non conductive until the control current is supplied. The Thyristor is used as switch or controllable rectifier. Compared to the transistor it can switch much higher currents and also it can resist much higher voltages in blocking direction.</a:t>
            </a:r>
          </a:p>
        </p:txBody>
      </p:sp>
      <p:sp>
        <p:nvSpPr>
          <p:cNvPr id="56328" name="Text Box 8"/>
          <p:cNvSpPr txBox="1">
            <a:spLocks noChangeArrowheads="1"/>
          </p:cNvSpPr>
          <p:nvPr/>
        </p:nvSpPr>
        <p:spPr bwMode="auto">
          <a:xfrm>
            <a:off x="1390650" y="117475"/>
            <a:ext cx="3676650" cy="304800"/>
          </a:xfrm>
          <a:prstGeom prst="rect">
            <a:avLst/>
          </a:prstGeom>
          <a:noFill/>
          <a:ln w="9525">
            <a:noFill/>
            <a:miter lim="800000"/>
            <a:headEnd/>
            <a:tailEnd/>
          </a:ln>
          <a:effectLst/>
        </p:spPr>
        <p:txBody>
          <a:bodyPr>
            <a:spAutoFit/>
          </a:bodyPr>
          <a:lstStyle/>
          <a:p>
            <a:pPr>
              <a:spcBef>
                <a:spcPct val="50000"/>
              </a:spcBef>
            </a:pPr>
            <a:r>
              <a:rPr lang="en-US" altLang="ko-KR" sz="1400" b="1">
                <a:ea typeface="굴림" pitchFamily="50" charset="-127"/>
              </a:rPr>
              <a:t>Thyristor</a:t>
            </a:r>
          </a:p>
        </p:txBody>
      </p:sp>
      <p:sp>
        <p:nvSpPr>
          <p:cNvPr id="56329" name="Text Box 9"/>
          <p:cNvSpPr txBox="1">
            <a:spLocks noChangeArrowheads="1"/>
          </p:cNvSpPr>
          <p:nvPr/>
        </p:nvSpPr>
        <p:spPr bwMode="auto">
          <a:xfrm>
            <a:off x="384175" y="133350"/>
            <a:ext cx="441325" cy="304800"/>
          </a:xfrm>
          <a:prstGeom prst="rect">
            <a:avLst/>
          </a:prstGeom>
          <a:noFill/>
          <a:ln w="9525">
            <a:noFill/>
            <a:miter lim="800000"/>
            <a:headEnd/>
            <a:tailEnd/>
          </a:ln>
          <a:effectLst/>
        </p:spPr>
        <p:txBody>
          <a:bodyPr wrap="none">
            <a:spAutoFit/>
          </a:bodyPr>
          <a:lstStyle/>
          <a:p>
            <a:r>
              <a:rPr lang="en-US" altLang="ko-KR" sz="1400" b="1">
                <a:ea typeface="굴림" pitchFamily="50" charset="-127"/>
              </a:rPr>
              <a:t>GE</a:t>
            </a:r>
          </a:p>
        </p:txBody>
      </p:sp>
      <p:grpSp>
        <p:nvGrpSpPr>
          <p:cNvPr id="56330" name="Group 10"/>
          <p:cNvGrpSpPr>
            <a:grpSpLocks/>
          </p:cNvGrpSpPr>
          <p:nvPr/>
        </p:nvGrpSpPr>
        <p:grpSpPr bwMode="auto">
          <a:xfrm>
            <a:off x="6046788" y="3090863"/>
            <a:ext cx="3716337" cy="3506787"/>
            <a:chOff x="3809" y="1947"/>
            <a:chExt cx="2341" cy="2209"/>
          </a:xfrm>
        </p:grpSpPr>
        <p:sp>
          <p:nvSpPr>
            <p:cNvPr id="56331" name="Text Box 11"/>
            <p:cNvSpPr txBox="1">
              <a:spLocks noChangeArrowheads="1"/>
            </p:cNvSpPr>
            <p:nvPr/>
          </p:nvSpPr>
          <p:spPr bwMode="auto">
            <a:xfrm>
              <a:off x="3809" y="4021"/>
              <a:ext cx="998" cy="135"/>
            </a:xfrm>
            <a:prstGeom prst="rect">
              <a:avLst/>
            </a:prstGeom>
            <a:noFill/>
            <a:ln w="9525">
              <a:noFill/>
              <a:miter lim="800000"/>
              <a:headEnd/>
              <a:tailEnd/>
            </a:ln>
            <a:effectLst/>
          </p:spPr>
          <p:txBody>
            <a:bodyPr>
              <a:spAutoFit/>
            </a:bodyPr>
            <a:lstStyle/>
            <a:p>
              <a:pPr>
                <a:spcBef>
                  <a:spcPct val="50000"/>
                </a:spcBef>
              </a:pPr>
              <a:r>
                <a:rPr lang="en-US" altLang="ko-KR" sz="800">
                  <a:ea typeface="굴림" pitchFamily="50" charset="-127"/>
                </a:rPr>
                <a:t>Rev:0           01.01.2007</a:t>
              </a:r>
            </a:p>
          </p:txBody>
        </p:sp>
        <p:grpSp>
          <p:nvGrpSpPr>
            <p:cNvPr id="56332" name="Group 12"/>
            <p:cNvGrpSpPr>
              <a:grpSpLocks/>
            </p:cNvGrpSpPr>
            <p:nvPr/>
          </p:nvGrpSpPr>
          <p:grpSpPr bwMode="auto">
            <a:xfrm>
              <a:off x="5759" y="1947"/>
              <a:ext cx="391" cy="1619"/>
              <a:chOff x="5759" y="1945"/>
              <a:chExt cx="391" cy="1619"/>
            </a:xfrm>
          </p:grpSpPr>
          <p:sp>
            <p:nvSpPr>
              <p:cNvPr id="56333" name="Text Box 13"/>
              <p:cNvSpPr txBox="1">
                <a:spLocks noChangeArrowheads="1"/>
              </p:cNvSpPr>
              <p:nvPr/>
            </p:nvSpPr>
            <p:spPr bwMode="auto">
              <a:xfrm>
                <a:off x="5762" y="3352"/>
                <a:ext cx="388" cy="212"/>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BEEL- 2EI8H</a:t>
                </a:r>
              </a:p>
            </p:txBody>
          </p:sp>
          <p:sp>
            <p:nvSpPr>
              <p:cNvPr id="56334" name="Text Box 14"/>
              <p:cNvSpPr txBox="1">
                <a:spLocks noChangeArrowheads="1"/>
              </p:cNvSpPr>
              <p:nvPr/>
            </p:nvSpPr>
            <p:spPr bwMode="auto">
              <a:xfrm>
                <a:off x="5759" y="1945"/>
                <a:ext cx="388" cy="135"/>
              </a:xfrm>
              <a:prstGeom prst="rect">
                <a:avLst/>
              </a:prstGeom>
              <a:noFill/>
              <a:ln w="9525">
                <a:noFill/>
                <a:miter lim="800000"/>
                <a:headEnd/>
                <a:tailEnd/>
              </a:ln>
              <a:effectLst/>
            </p:spPr>
            <p:txBody>
              <a:bodyPr>
                <a:spAutoFit/>
              </a:bodyPr>
              <a:lstStyle/>
              <a:p>
                <a:pPr algn="ctr">
                  <a:spcBef>
                    <a:spcPct val="50000"/>
                  </a:spcBef>
                </a:pPr>
                <a:r>
                  <a:rPr lang="en-US" altLang="ko-KR" sz="800">
                    <a:ea typeface="굴림" pitchFamily="50" charset="-127"/>
                  </a:rPr>
                  <a:t>2</a:t>
                </a:r>
              </a:p>
            </p:txBody>
          </p:sp>
        </p:grpSp>
      </p:gr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5"/>
            <a:ext cx="84201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600200"/>
            <a:ext cx="89154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8"/>
            <a:ext cx="222885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274638"/>
            <a:ext cx="653415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0"/>
            <a:ext cx="43815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029200" y="1600200"/>
            <a:ext cx="43815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029200" y="3938588"/>
            <a:ext cx="43815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95300" y="274638"/>
            <a:ext cx="89154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95300" y="1600200"/>
            <a:ext cx="43815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029200" y="1600200"/>
            <a:ext cx="43815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95300" y="3938588"/>
            <a:ext cx="43815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029200" y="3938588"/>
            <a:ext cx="43815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95300" y="274638"/>
            <a:ext cx="89154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95300" y="1600200"/>
            <a:ext cx="89154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2" name="Line 8"/>
          <p:cNvSpPr>
            <a:spLocks noChangeShapeType="1"/>
          </p:cNvSpPr>
          <p:nvPr userDrawn="1"/>
        </p:nvSpPr>
        <p:spPr bwMode="auto">
          <a:xfrm>
            <a:off x="344488" y="692150"/>
            <a:ext cx="9217025" cy="0"/>
          </a:xfrm>
          <a:prstGeom prst="line">
            <a:avLst/>
          </a:prstGeom>
          <a:noFill/>
          <a:ln w="28575">
            <a:solidFill>
              <a:schemeClr val="tx1"/>
            </a:solidFill>
            <a:round/>
            <a:headEnd/>
            <a:tailEnd/>
          </a:ln>
          <a:effectLst/>
        </p:spPr>
        <p:txBody>
          <a:bodyPr/>
          <a:lstStyle/>
          <a:p>
            <a:endParaRPr lang="en-US"/>
          </a:p>
        </p:txBody>
      </p:sp>
      <p:sp>
        <p:nvSpPr>
          <p:cNvPr id="1034" name="Text Box 10"/>
          <p:cNvSpPr txBox="1">
            <a:spLocks noChangeArrowheads="1"/>
          </p:cNvSpPr>
          <p:nvPr userDrawn="1"/>
        </p:nvSpPr>
        <p:spPr bwMode="auto">
          <a:xfrm>
            <a:off x="8902700" y="333375"/>
            <a:ext cx="792163" cy="336550"/>
          </a:xfrm>
          <a:prstGeom prst="rect">
            <a:avLst/>
          </a:prstGeom>
          <a:noFill/>
          <a:ln w="9525">
            <a:noFill/>
            <a:miter lim="800000"/>
            <a:headEnd/>
            <a:tailEnd/>
          </a:ln>
          <a:effectLst/>
        </p:spPr>
        <p:txBody>
          <a:bodyPr>
            <a:spAutoFit/>
          </a:bodyPr>
          <a:lstStyle/>
          <a:p>
            <a:pPr>
              <a:spcBef>
                <a:spcPct val="50000"/>
              </a:spcBef>
            </a:pPr>
            <a:r>
              <a:rPr lang="ko-KR" altLang="en-US" sz="1600">
                <a:ea typeface="굴림" pitchFamily="50" charset="-127"/>
              </a:rPr>
              <a:t>   </a:t>
            </a:r>
            <a:fld id="{4777638A-4A46-445D-82B3-418B563FDB1B}" type="slidenum">
              <a:rPr lang="ko-KR" altLang="en-US" sz="1600">
                <a:ea typeface="굴림" pitchFamily="50" charset="-127"/>
              </a:rPr>
              <a:pPr>
                <a:spcBef>
                  <a:spcPct val="50000"/>
                </a:spcBef>
              </a:pPr>
              <a:t>‹#›</a:t>
            </a:fld>
            <a:endParaRPr lang="en-US" altLang="ko-KR" sz="1600">
              <a:ea typeface="굴림" pitchFamily="50" charset="-127"/>
            </a:endParaRPr>
          </a:p>
        </p:txBody>
      </p:sp>
      <p:pic>
        <p:nvPicPr>
          <p:cNvPr id="1036" name="Picture 12" descr="28080_RGB"/>
          <p:cNvPicPr>
            <a:picLocks noChangeAspect="1" noChangeArrowheads="1"/>
          </p:cNvPicPr>
          <p:nvPr userDrawn="1"/>
        </p:nvPicPr>
        <p:blipFill>
          <a:blip r:embed="rId16" cstate="print"/>
          <a:srcRect/>
          <a:stretch>
            <a:fillRect/>
          </a:stretch>
        </p:blipFill>
        <p:spPr bwMode="auto">
          <a:xfrm>
            <a:off x="328613" y="46038"/>
            <a:ext cx="822325" cy="619125"/>
          </a:xfrm>
          <a:prstGeom prst="rect">
            <a:avLst/>
          </a:prstGeom>
          <a:noFill/>
        </p:spPr>
      </p:pic>
      <p:sp>
        <p:nvSpPr>
          <p:cNvPr id="1039" name="Text Box 15"/>
          <p:cNvSpPr txBox="1">
            <a:spLocks noChangeArrowheads="1"/>
          </p:cNvSpPr>
          <p:nvPr userDrawn="1"/>
        </p:nvSpPr>
        <p:spPr bwMode="auto">
          <a:xfrm>
            <a:off x="1992313" y="163513"/>
            <a:ext cx="1827212" cy="457200"/>
          </a:xfrm>
          <a:prstGeom prst="rect">
            <a:avLst/>
          </a:prstGeom>
          <a:noFill/>
          <a:ln w="9525">
            <a:noFill/>
            <a:miter lim="800000"/>
            <a:headEnd/>
            <a:tailEnd/>
          </a:ln>
          <a:effectLst/>
        </p:spPr>
        <p:txBody>
          <a:bodyPr wrap="none">
            <a:spAutoFit/>
          </a:bodyPr>
          <a:lstStyle/>
          <a:p>
            <a:r>
              <a:rPr lang="en-US" altLang="ko-KR" sz="2400" b="1">
                <a:ea typeface="굴림" pitchFamily="50" charset="-127"/>
              </a:rPr>
              <a:t>Electronics</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jpeg"/><Relationship Id="rId10" Type="http://schemas.openxmlformats.org/officeDocument/2006/relationships/image" Target="../media/image43.png"/><Relationship Id="rId4" Type="http://schemas.openxmlformats.org/officeDocument/2006/relationships/image" Target="../media/image37.jpeg"/><Relationship Id="rId9"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45.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49.jpeg"/><Relationship Id="rId4" Type="http://schemas.openxmlformats.org/officeDocument/2006/relationships/image" Target="../media/image48.jpeg"/></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55.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jpeg"/></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8922" name="Object 10"/>
          <p:cNvGraphicFramePr>
            <a:graphicFrameLocks noChangeAspect="1"/>
          </p:cNvGraphicFramePr>
          <p:nvPr/>
        </p:nvGraphicFramePr>
        <p:xfrm>
          <a:off x="3224213" y="1916113"/>
          <a:ext cx="3527425" cy="3108325"/>
        </p:xfrm>
        <a:graphic>
          <a:graphicData uri="http://schemas.openxmlformats.org/presentationml/2006/ole">
            <p:oleObj spid="_x0000_s38922" name="Bitmap" r:id="rId4" imgW="7257143" imgH="6392167" progId="Paint.Picture">
              <p:embed/>
            </p:oleObj>
          </a:graphicData>
        </a:graphic>
      </p:graphicFrame>
      <p:grpSp>
        <p:nvGrpSpPr>
          <p:cNvPr id="38924" name="Group 12"/>
          <p:cNvGrpSpPr>
            <a:grpSpLocks/>
          </p:cNvGrpSpPr>
          <p:nvPr/>
        </p:nvGrpSpPr>
        <p:grpSpPr bwMode="auto">
          <a:xfrm>
            <a:off x="-19050" y="1917700"/>
            <a:ext cx="9969500" cy="4967288"/>
            <a:chOff x="-12" y="1208"/>
            <a:chExt cx="6280" cy="3129"/>
          </a:xfrm>
        </p:grpSpPr>
        <p:pic>
          <p:nvPicPr>
            <p:cNvPr id="38925" name="Picture 13" descr="back"/>
            <p:cNvPicPr>
              <a:picLocks noChangeAspect="1" noChangeArrowheads="1"/>
            </p:cNvPicPr>
            <p:nvPr/>
          </p:nvPicPr>
          <p:blipFill>
            <a:blip r:embed="rId5"/>
            <a:srcRect/>
            <a:stretch>
              <a:fillRect/>
            </a:stretch>
          </p:blipFill>
          <p:spPr bwMode="auto">
            <a:xfrm>
              <a:off x="-12" y="4111"/>
              <a:ext cx="6280" cy="226"/>
            </a:xfrm>
            <a:prstGeom prst="rect">
              <a:avLst/>
            </a:prstGeom>
            <a:noFill/>
          </p:spPr>
        </p:pic>
        <p:pic>
          <p:nvPicPr>
            <p:cNvPr id="38926" name="Picture 14" descr="training"/>
            <p:cNvPicPr>
              <a:picLocks noChangeAspect="1" noChangeArrowheads="1"/>
            </p:cNvPicPr>
            <p:nvPr/>
          </p:nvPicPr>
          <p:blipFill>
            <a:blip r:embed="rId6"/>
            <a:srcRect r="54140"/>
            <a:stretch>
              <a:fillRect/>
            </a:stretch>
          </p:blipFill>
          <p:spPr bwMode="auto">
            <a:xfrm>
              <a:off x="2578" y="4152"/>
              <a:ext cx="1069" cy="150"/>
            </a:xfrm>
            <a:prstGeom prst="rect">
              <a:avLst/>
            </a:prstGeom>
            <a:noFill/>
          </p:spPr>
        </p:pic>
        <p:sp>
          <p:nvSpPr>
            <p:cNvPr id="38927" name="Text Box 15"/>
            <p:cNvSpPr txBox="1">
              <a:spLocks noChangeArrowheads="1"/>
            </p:cNvSpPr>
            <p:nvPr/>
          </p:nvSpPr>
          <p:spPr bwMode="auto">
            <a:xfrm>
              <a:off x="3959" y="3974"/>
              <a:ext cx="2246" cy="135"/>
            </a:xfrm>
            <a:prstGeom prst="rect">
              <a:avLst/>
            </a:prstGeom>
            <a:noFill/>
            <a:ln w="9525">
              <a:noFill/>
              <a:miter lim="800000"/>
              <a:headEnd/>
              <a:tailEnd/>
            </a:ln>
            <a:effectLst/>
          </p:spPr>
          <p:txBody>
            <a:bodyPr>
              <a:spAutoFit/>
            </a:bodyPr>
            <a:lstStyle/>
            <a:p>
              <a:pPr algn="r">
                <a:spcBef>
                  <a:spcPct val="50000"/>
                </a:spcBef>
              </a:pPr>
              <a:r>
                <a:rPr lang="de-DE" altLang="ko-KR" sz="800">
                  <a:ea typeface="굴림" pitchFamily="50" charset="-127"/>
                </a:rPr>
                <a:t>Copyright by Hyundai Motor Company.  All rights reserved.</a:t>
              </a:r>
              <a:endParaRPr lang="en-US" altLang="ko-KR" sz="800">
                <a:ea typeface="굴림" pitchFamily="50" charset="-127"/>
              </a:endParaRPr>
            </a:p>
          </p:txBody>
        </p:sp>
        <p:sp>
          <p:nvSpPr>
            <p:cNvPr id="38928" name="Rectangle 16"/>
            <p:cNvSpPr>
              <a:spLocks noChangeArrowheads="1"/>
            </p:cNvSpPr>
            <p:nvPr/>
          </p:nvSpPr>
          <p:spPr bwMode="auto">
            <a:xfrm>
              <a:off x="1442" y="1208"/>
              <a:ext cx="3312" cy="2449"/>
            </a:xfrm>
            <a:prstGeom prst="rect">
              <a:avLst/>
            </a:prstGeom>
            <a:noFill/>
            <a:ln w="19050">
              <a:solidFill>
                <a:schemeClr val="tx1"/>
              </a:solidFill>
              <a:prstDash val="sysDot"/>
              <a:miter lim="800000"/>
              <a:headEnd/>
              <a:tailEnd/>
            </a:ln>
            <a:effectLst/>
          </p:spPr>
          <p:txBody>
            <a:bodyPr wrap="none" anchor="ctr"/>
            <a:lstStyle/>
            <a:p>
              <a:endParaRPr lang="en-US"/>
            </a:p>
          </p:txBody>
        </p:sp>
        <p:pic>
          <p:nvPicPr>
            <p:cNvPr id="38929" name="Picture 17" descr="드라이브유어웨이"/>
            <p:cNvPicPr>
              <a:picLocks noChangeAspect="1" noChangeArrowheads="1"/>
            </p:cNvPicPr>
            <p:nvPr/>
          </p:nvPicPr>
          <p:blipFill>
            <a:blip r:embed="rId7" cstate="print"/>
            <a:srcRect/>
            <a:stretch>
              <a:fillRect/>
            </a:stretch>
          </p:blipFill>
          <p:spPr bwMode="auto">
            <a:xfrm>
              <a:off x="5305" y="4178"/>
              <a:ext cx="827" cy="97"/>
            </a:xfrm>
            <a:prstGeom prst="rect">
              <a:avLst/>
            </a:prstGeom>
            <a:noFill/>
          </p:spPr>
        </p:pic>
      </p:grpSp>
      <p:sp>
        <p:nvSpPr>
          <p:cNvPr id="38917" name="Text Box 5"/>
          <p:cNvSpPr txBox="1">
            <a:spLocks noChangeArrowheads="1"/>
          </p:cNvSpPr>
          <p:nvPr/>
        </p:nvSpPr>
        <p:spPr bwMode="auto">
          <a:xfrm>
            <a:off x="57150" y="688975"/>
            <a:ext cx="9823450" cy="823913"/>
          </a:xfrm>
          <a:prstGeom prst="rect">
            <a:avLst/>
          </a:prstGeom>
          <a:noFill/>
          <a:ln w="9525">
            <a:noFill/>
            <a:miter lim="800000"/>
            <a:headEnd/>
            <a:tailEnd/>
          </a:ln>
          <a:effectLst/>
        </p:spPr>
        <p:txBody>
          <a:bodyPr>
            <a:spAutoFit/>
          </a:bodyPr>
          <a:lstStyle/>
          <a:p>
            <a:pPr algn="ctr"/>
            <a:r>
              <a:rPr lang="en-US" altLang="ko-KR" sz="4800" b="1">
                <a:ea typeface="굴림" pitchFamily="50" charset="-127"/>
              </a:rPr>
              <a:t>Electronics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icture 3" descr="Led4"/>
          <p:cNvPicPr>
            <a:picLocks noChangeAspect="1" noChangeArrowheads="1"/>
          </p:cNvPicPr>
          <p:nvPr/>
        </p:nvPicPr>
        <p:blipFill>
          <a:blip r:embed="rId3"/>
          <a:srcRect/>
          <a:stretch>
            <a:fillRect/>
          </a:stretch>
        </p:blipFill>
        <p:spPr bwMode="auto">
          <a:xfrm>
            <a:off x="7543800" y="1436688"/>
            <a:ext cx="2058988" cy="2682875"/>
          </a:xfrm>
          <a:prstGeom prst="rect">
            <a:avLst/>
          </a:prstGeom>
          <a:noFill/>
        </p:spPr>
      </p:pic>
      <p:pic>
        <p:nvPicPr>
          <p:cNvPr id="57348" name="Picture 4" descr="LED2"/>
          <p:cNvPicPr>
            <a:picLocks noChangeAspect="1" noChangeArrowheads="1"/>
          </p:cNvPicPr>
          <p:nvPr/>
        </p:nvPicPr>
        <p:blipFill>
          <a:blip r:embed="rId4"/>
          <a:srcRect/>
          <a:stretch>
            <a:fillRect/>
          </a:stretch>
        </p:blipFill>
        <p:spPr bwMode="auto">
          <a:xfrm>
            <a:off x="3198813" y="1435100"/>
            <a:ext cx="1997075" cy="2673350"/>
          </a:xfrm>
          <a:prstGeom prst="rect">
            <a:avLst/>
          </a:prstGeom>
          <a:noFill/>
        </p:spPr>
      </p:pic>
      <p:pic>
        <p:nvPicPr>
          <p:cNvPr id="57349" name="Picture 5" descr="Led3"/>
          <p:cNvPicPr>
            <a:picLocks noChangeAspect="1" noChangeArrowheads="1"/>
          </p:cNvPicPr>
          <p:nvPr/>
        </p:nvPicPr>
        <p:blipFill>
          <a:blip r:embed="rId5"/>
          <a:srcRect/>
          <a:stretch>
            <a:fillRect/>
          </a:stretch>
        </p:blipFill>
        <p:spPr bwMode="auto">
          <a:xfrm>
            <a:off x="5287963" y="1425575"/>
            <a:ext cx="2159000" cy="2682875"/>
          </a:xfrm>
          <a:prstGeom prst="rect">
            <a:avLst/>
          </a:prstGeom>
          <a:noFill/>
        </p:spPr>
      </p:pic>
      <p:pic>
        <p:nvPicPr>
          <p:cNvPr id="57350" name="Picture 6" descr="led"/>
          <p:cNvPicPr>
            <a:picLocks noChangeAspect="1" noChangeArrowheads="1"/>
          </p:cNvPicPr>
          <p:nvPr/>
        </p:nvPicPr>
        <p:blipFill>
          <a:blip r:embed="rId6"/>
          <a:srcRect/>
          <a:stretch>
            <a:fillRect/>
          </a:stretch>
        </p:blipFill>
        <p:spPr bwMode="auto">
          <a:xfrm>
            <a:off x="320675" y="1425575"/>
            <a:ext cx="2806700" cy="2798763"/>
          </a:xfrm>
          <a:prstGeom prst="rect">
            <a:avLst/>
          </a:prstGeom>
          <a:noFill/>
        </p:spPr>
      </p:pic>
      <p:sp>
        <p:nvSpPr>
          <p:cNvPr id="57351" name="Text Box 7"/>
          <p:cNvSpPr txBox="1">
            <a:spLocks noChangeArrowheads="1"/>
          </p:cNvSpPr>
          <p:nvPr/>
        </p:nvSpPr>
        <p:spPr bwMode="auto">
          <a:xfrm>
            <a:off x="301625" y="1504950"/>
            <a:ext cx="1212850" cy="466725"/>
          </a:xfrm>
          <a:prstGeom prst="rect">
            <a:avLst/>
          </a:prstGeom>
          <a:noFill/>
          <a:ln w="9525" algn="ctr">
            <a:noFill/>
            <a:miter lim="800000"/>
            <a:headEnd/>
            <a:tailEnd/>
          </a:ln>
          <a:effectLst/>
        </p:spPr>
        <p:txBody>
          <a:bodyPr wrap="none">
            <a:spAutoFit/>
          </a:bodyPr>
          <a:lstStyle/>
          <a:p>
            <a:pPr>
              <a:lnSpc>
                <a:spcPct val="35000"/>
              </a:lnSpc>
              <a:spcBef>
                <a:spcPct val="50000"/>
              </a:spcBef>
            </a:pPr>
            <a:r>
              <a:rPr lang="en-US" altLang="ko-KR" sz="1200" b="1">
                <a:solidFill>
                  <a:schemeClr val="bg1"/>
                </a:solidFill>
                <a:ea typeface="굴림" pitchFamily="50" charset="-127"/>
              </a:rPr>
              <a:t>Inside a</a:t>
            </a:r>
          </a:p>
          <a:p>
            <a:pPr>
              <a:lnSpc>
                <a:spcPct val="35000"/>
              </a:lnSpc>
              <a:spcBef>
                <a:spcPct val="50000"/>
              </a:spcBef>
            </a:pPr>
            <a:r>
              <a:rPr lang="en-US" altLang="ko-KR" sz="1200" b="1">
                <a:solidFill>
                  <a:schemeClr val="bg1"/>
                </a:solidFill>
                <a:ea typeface="굴림" pitchFamily="50" charset="-127"/>
              </a:rPr>
              <a:t>Light Emitting</a:t>
            </a:r>
          </a:p>
          <a:p>
            <a:pPr>
              <a:lnSpc>
                <a:spcPct val="35000"/>
              </a:lnSpc>
              <a:spcBef>
                <a:spcPct val="50000"/>
              </a:spcBef>
            </a:pPr>
            <a:r>
              <a:rPr lang="en-US" altLang="ko-KR" sz="1200" b="1">
                <a:solidFill>
                  <a:schemeClr val="bg1"/>
                </a:solidFill>
                <a:ea typeface="굴림" pitchFamily="50" charset="-127"/>
              </a:rPr>
              <a:t>Diode</a:t>
            </a:r>
          </a:p>
        </p:txBody>
      </p:sp>
      <p:sp>
        <p:nvSpPr>
          <p:cNvPr id="57352" name="Text Box 8"/>
          <p:cNvSpPr txBox="1">
            <a:spLocks noChangeArrowheads="1"/>
          </p:cNvSpPr>
          <p:nvPr/>
        </p:nvSpPr>
        <p:spPr bwMode="auto">
          <a:xfrm>
            <a:off x="2268538" y="2573338"/>
            <a:ext cx="833437" cy="252412"/>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800" b="1">
                <a:solidFill>
                  <a:schemeClr val="bg1"/>
                </a:solidFill>
                <a:ea typeface="굴림" pitchFamily="50" charset="-127"/>
              </a:rPr>
              <a:t>Emitted Light</a:t>
            </a:r>
          </a:p>
          <a:p>
            <a:pPr>
              <a:lnSpc>
                <a:spcPct val="40000"/>
              </a:lnSpc>
              <a:spcBef>
                <a:spcPct val="50000"/>
              </a:spcBef>
            </a:pPr>
            <a:r>
              <a:rPr lang="en-US" altLang="ko-KR" sz="800" b="1">
                <a:solidFill>
                  <a:schemeClr val="bg1"/>
                </a:solidFill>
                <a:ea typeface="굴림" pitchFamily="50" charset="-127"/>
              </a:rPr>
              <a:t>Beams</a:t>
            </a:r>
          </a:p>
        </p:txBody>
      </p:sp>
      <p:sp>
        <p:nvSpPr>
          <p:cNvPr id="57353" name="Text Box 9"/>
          <p:cNvSpPr txBox="1">
            <a:spLocks noChangeArrowheads="1"/>
          </p:cNvSpPr>
          <p:nvPr/>
        </p:nvSpPr>
        <p:spPr bwMode="auto">
          <a:xfrm>
            <a:off x="2268538" y="2886075"/>
            <a:ext cx="466725"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solidFill>
                  <a:schemeClr val="bg1"/>
                </a:solidFill>
                <a:ea typeface="굴림" pitchFamily="50" charset="-127"/>
              </a:rPr>
              <a:t>Diode</a:t>
            </a:r>
          </a:p>
        </p:txBody>
      </p:sp>
      <p:sp>
        <p:nvSpPr>
          <p:cNvPr id="57354" name="Text Box 10"/>
          <p:cNvSpPr txBox="1">
            <a:spLocks noChangeArrowheads="1"/>
          </p:cNvSpPr>
          <p:nvPr/>
        </p:nvSpPr>
        <p:spPr bwMode="auto">
          <a:xfrm>
            <a:off x="2268538" y="3294063"/>
            <a:ext cx="787400" cy="252412"/>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800" b="1">
                <a:solidFill>
                  <a:schemeClr val="bg1"/>
                </a:solidFill>
                <a:ea typeface="굴림" pitchFamily="50" charset="-127"/>
              </a:rPr>
              <a:t>Transparent</a:t>
            </a:r>
          </a:p>
          <a:p>
            <a:pPr>
              <a:lnSpc>
                <a:spcPct val="40000"/>
              </a:lnSpc>
              <a:spcBef>
                <a:spcPct val="50000"/>
              </a:spcBef>
            </a:pPr>
            <a:r>
              <a:rPr lang="en-US" altLang="ko-KR" sz="800" b="1">
                <a:solidFill>
                  <a:schemeClr val="bg1"/>
                </a:solidFill>
                <a:ea typeface="굴림" pitchFamily="50" charset="-127"/>
              </a:rPr>
              <a:t>Plastic Case</a:t>
            </a:r>
          </a:p>
        </p:txBody>
      </p:sp>
      <p:sp>
        <p:nvSpPr>
          <p:cNvPr id="57355" name="Text Box 11"/>
          <p:cNvSpPr txBox="1">
            <a:spLocks noChangeArrowheads="1"/>
          </p:cNvSpPr>
          <p:nvPr/>
        </p:nvSpPr>
        <p:spPr bwMode="auto">
          <a:xfrm>
            <a:off x="2268538" y="3721100"/>
            <a:ext cx="854075"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solidFill>
                  <a:schemeClr val="bg1"/>
                </a:solidFill>
                <a:ea typeface="굴림" pitchFamily="50" charset="-127"/>
              </a:rPr>
              <a:t>Terminal Pins</a:t>
            </a:r>
          </a:p>
        </p:txBody>
      </p:sp>
      <p:pic>
        <p:nvPicPr>
          <p:cNvPr id="57356" name="Picture 12" descr="led2"/>
          <p:cNvPicPr>
            <a:picLocks noChangeAspect="1" noChangeArrowheads="1"/>
          </p:cNvPicPr>
          <p:nvPr/>
        </p:nvPicPr>
        <p:blipFill>
          <a:blip r:embed="rId7"/>
          <a:srcRect/>
          <a:stretch>
            <a:fillRect/>
          </a:stretch>
        </p:blipFill>
        <p:spPr bwMode="auto">
          <a:xfrm>
            <a:off x="200025" y="4667250"/>
            <a:ext cx="2232025" cy="1344613"/>
          </a:xfrm>
          <a:prstGeom prst="rect">
            <a:avLst/>
          </a:prstGeom>
          <a:noFill/>
        </p:spPr>
      </p:pic>
      <p:sp>
        <p:nvSpPr>
          <p:cNvPr id="57357" name="Text Box 13"/>
          <p:cNvSpPr txBox="1">
            <a:spLocks noChangeArrowheads="1"/>
          </p:cNvSpPr>
          <p:nvPr/>
        </p:nvSpPr>
        <p:spPr bwMode="auto">
          <a:xfrm>
            <a:off x="142875" y="4883150"/>
            <a:ext cx="48895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470Ω</a:t>
            </a:r>
          </a:p>
        </p:txBody>
      </p:sp>
      <p:sp>
        <p:nvSpPr>
          <p:cNvPr id="57358" name="Text Box 14"/>
          <p:cNvSpPr txBox="1">
            <a:spLocks noChangeArrowheads="1"/>
          </p:cNvSpPr>
          <p:nvPr/>
        </p:nvSpPr>
        <p:spPr bwMode="auto">
          <a:xfrm>
            <a:off x="1385888" y="5172075"/>
            <a:ext cx="32543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U</a:t>
            </a:r>
            <a:r>
              <a:rPr lang="en-US" altLang="ko-KR" b="1" baseline="-25000">
                <a:ea typeface="굴림" pitchFamily="50" charset="-127"/>
              </a:rPr>
              <a:t>1</a:t>
            </a:r>
          </a:p>
        </p:txBody>
      </p:sp>
      <p:sp>
        <p:nvSpPr>
          <p:cNvPr id="57359" name="Text Box 15"/>
          <p:cNvSpPr txBox="1">
            <a:spLocks noChangeArrowheads="1"/>
          </p:cNvSpPr>
          <p:nvPr/>
        </p:nvSpPr>
        <p:spPr bwMode="auto">
          <a:xfrm>
            <a:off x="90488" y="5221288"/>
            <a:ext cx="32543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U</a:t>
            </a:r>
            <a:r>
              <a:rPr lang="en-US" altLang="ko-KR" b="1" baseline="-25000">
                <a:ea typeface="굴림" pitchFamily="50" charset="-127"/>
              </a:rPr>
              <a:t>2</a:t>
            </a:r>
          </a:p>
        </p:txBody>
      </p:sp>
      <p:sp>
        <p:nvSpPr>
          <p:cNvPr id="57360" name="Text Box 16"/>
          <p:cNvSpPr txBox="1">
            <a:spLocks noChangeArrowheads="1"/>
          </p:cNvSpPr>
          <p:nvPr/>
        </p:nvSpPr>
        <p:spPr bwMode="auto">
          <a:xfrm>
            <a:off x="487363" y="5172075"/>
            <a:ext cx="219075"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l</a:t>
            </a:r>
          </a:p>
        </p:txBody>
      </p:sp>
      <p:pic>
        <p:nvPicPr>
          <p:cNvPr id="57361" name="Picture 17" descr="led3"/>
          <p:cNvPicPr>
            <a:picLocks noChangeAspect="1" noChangeArrowheads="1"/>
          </p:cNvPicPr>
          <p:nvPr/>
        </p:nvPicPr>
        <p:blipFill>
          <a:blip r:embed="rId8"/>
          <a:srcRect/>
          <a:stretch>
            <a:fillRect/>
          </a:stretch>
        </p:blipFill>
        <p:spPr bwMode="auto">
          <a:xfrm>
            <a:off x="2576513" y="4676775"/>
            <a:ext cx="703262" cy="1336675"/>
          </a:xfrm>
          <a:prstGeom prst="rect">
            <a:avLst/>
          </a:prstGeom>
          <a:noFill/>
        </p:spPr>
      </p:pic>
      <p:sp>
        <p:nvSpPr>
          <p:cNvPr id="57362" name="Text Box 18"/>
          <p:cNvSpPr txBox="1">
            <a:spLocks noChangeArrowheads="1"/>
          </p:cNvSpPr>
          <p:nvPr/>
        </p:nvSpPr>
        <p:spPr bwMode="auto">
          <a:xfrm>
            <a:off x="2649538" y="4883150"/>
            <a:ext cx="44608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LDR</a:t>
            </a:r>
          </a:p>
        </p:txBody>
      </p:sp>
      <p:sp>
        <p:nvSpPr>
          <p:cNvPr id="57363" name="Text Box 19"/>
          <p:cNvSpPr txBox="1">
            <a:spLocks noChangeArrowheads="1"/>
          </p:cNvSpPr>
          <p:nvPr/>
        </p:nvSpPr>
        <p:spPr bwMode="auto">
          <a:xfrm>
            <a:off x="2982913" y="5151438"/>
            <a:ext cx="333375" cy="336550"/>
          </a:xfrm>
          <a:prstGeom prst="rect">
            <a:avLst/>
          </a:prstGeom>
          <a:noFill/>
          <a:ln w="9525" algn="ctr">
            <a:noFill/>
            <a:miter lim="800000"/>
            <a:headEnd/>
            <a:tailEnd/>
          </a:ln>
          <a:effectLst/>
        </p:spPr>
        <p:txBody>
          <a:bodyPr wrap="none">
            <a:spAutoFit/>
          </a:bodyPr>
          <a:lstStyle/>
          <a:p>
            <a:pPr>
              <a:spcBef>
                <a:spcPct val="50000"/>
              </a:spcBef>
            </a:pPr>
            <a:r>
              <a:rPr lang="en-US" altLang="ko-KR" sz="1600" b="1">
                <a:ea typeface="굴림" pitchFamily="50" charset="-127"/>
              </a:rPr>
              <a:t>Ω</a:t>
            </a:r>
          </a:p>
        </p:txBody>
      </p:sp>
      <p:pic>
        <p:nvPicPr>
          <p:cNvPr id="57364" name="Picture 20" descr="led4"/>
          <p:cNvPicPr>
            <a:picLocks noChangeAspect="1" noChangeArrowheads="1"/>
          </p:cNvPicPr>
          <p:nvPr/>
        </p:nvPicPr>
        <p:blipFill>
          <a:blip r:embed="rId9"/>
          <a:srcRect/>
          <a:stretch>
            <a:fillRect/>
          </a:stretch>
        </p:blipFill>
        <p:spPr bwMode="auto">
          <a:xfrm>
            <a:off x="3367088" y="4811713"/>
            <a:ext cx="4322762" cy="1044575"/>
          </a:xfrm>
          <a:prstGeom prst="rect">
            <a:avLst/>
          </a:prstGeom>
          <a:noFill/>
        </p:spPr>
      </p:pic>
      <p:sp>
        <p:nvSpPr>
          <p:cNvPr id="57365" name="Text Box 21"/>
          <p:cNvSpPr txBox="1">
            <a:spLocks noChangeArrowheads="1"/>
          </p:cNvSpPr>
          <p:nvPr/>
        </p:nvSpPr>
        <p:spPr bwMode="auto">
          <a:xfrm>
            <a:off x="3565525" y="5891213"/>
            <a:ext cx="3190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a:t>
            </a:r>
          </a:p>
        </p:txBody>
      </p:sp>
      <p:sp>
        <p:nvSpPr>
          <p:cNvPr id="57366" name="Text Box 22"/>
          <p:cNvSpPr txBox="1">
            <a:spLocks noChangeArrowheads="1"/>
          </p:cNvSpPr>
          <p:nvPr/>
        </p:nvSpPr>
        <p:spPr bwMode="auto">
          <a:xfrm>
            <a:off x="5097463" y="5891213"/>
            <a:ext cx="3286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7367" name="Text Box 23"/>
          <p:cNvSpPr txBox="1">
            <a:spLocks noChangeArrowheads="1"/>
          </p:cNvSpPr>
          <p:nvPr/>
        </p:nvSpPr>
        <p:spPr bwMode="auto">
          <a:xfrm>
            <a:off x="6824663" y="5891213"/>
            <a:ext cx="3190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pic>
        <p:nvPicPr>
          <p:cNvPr id="57368" name="Picture 24" descr="led5"/>
          <p:cNvPicPr>
            <a:picLocks noChangeAspect="1" noChangeArrowheads="1"/>
          </p:cNvPicPr>
          <p:nvPr/>
        </p:nvPicPr>
        <p:blipFill>
          <a:blip r:embed="rId10"/>
          <a:srcRect/>
          <a:stretch>
            <a:fillRect/>
          </a:stretch>
        </p:blipFill>
        <p:spPr bwMode="auto">
          <a:xfrm>
            <a:off x="7905750" y="4718050"/>
            <a:ext cx="1727200" cy="1328738"/>
          </a:xfrm>
          <a:prstGeom prst="rect">
            <a:avLst/>
          </a:prstGeom>
          <a:noFill/>
        </p:spPr>
      </p:pic>
      <p:sp>
        <p:nvSpPr>
          <p:cNvPr id="57369" name="Text Box 25"/>
          <p:cNvSpPr txBox="1">
            <a:spLocks noChangeArrowheads="1"/>
          </p:cNvSpPr>
          <p:nvPr/>
        </p:nvSpPr>
        <p:spPr bwMode="auto">
          <a:xfrm>
            <a:off x="8107363" y="4660900"/>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a:t>
            </a:r>
          </a:p>
        </p:txBody>
      </p:sp>
      <p:sp>
        <p:nvSpPr>
          <p:cNvPr id="57370" name="Text Box 26"/>
          <p:cNvSpPr txBox="1">
            <a:spLocks noChangeArrowheads="1"/>
          </p:cNvSpPr>
          <p:nvPr/>
        </p:nvSpPr>
        <p:spPr bwMode="auto">
          <a:xfrm>
            <a:off x="8353425" y="4938713"/>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b</a:t>
            </a:r>
          </a:p>
        </p:txBody>
      </p:sp>
      <p:sp>
        <p:nvSpPr>
          <p:cNvPr id="57371" name="Text Box 27"/>
          <p:cNvSpPr txBox="1">
            <a:spLocks noChangeArrowheads="1"/>
          </p:cNvSpPr>
          <p:nvPr/>
        </p:nvSpPr>
        <p:spPr bwMode="auto">
          <a:xfrm>
            <a:off x="8361363" y="5510213"/>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c</a:t>
            </a:r>
          </a:p>
        </p:txBody>
      </p:sp>
      <p:sp>
        <p:nvSpPr>
          <p:cNvPr id="57372" name="Text Box 28"/>
          <p:cNvSpPr txBox="1">
            <a:spLocks noChangeArrowheads="1"/>
          </p:cNvSpPr>
          <p:nvPr/>
        </p:nvSpPr>
        <p:spPr bwMode="auto">
          <a:xfrm>
            <a:off x="8089900" y="5821363"/>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d</a:t>
            </a:r>
          </a:p>
        </p:txBody>
      </p:sp>
      <p:sp>
        <p:nvSpPr>
          <p:cNvPr id="57373" name="Text Box 29"/>
          <p:cNvSpPr txBox="1">
            <a:spLocks noChangeArrowheads="1"/>
          </p:cNvSpPr>
          <p:nvPr/>
        </p:nvSpPr>
        <p:spPr bwMode="auto">
          <a:xfrm>
            <a:off x="7847013" y="5510213"/>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e</a:t>
            </a:r>
          </a:p>
        </p:txBody>
      </p:sp>
      <p:sp>
        <p:nvSpPr>
          <p:cNvPr id="57374" name="Text Box 30"/>
          <p:cNvSpPr txBox="1">
            <a:spLocks noChangeArrowheads="1"/>
          </p:cNvSpPr>
          <p:nvPr/>
        </p:nvSpPr>
        <p:spPr bwMode="auto">
          <a:xfrm>
            <a:off x="7861300" y="4933950"/>
            <a:ext cx="227013"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f</a:t>
            </a:r>
          </a:p>
        </p:txBody>
      </p:sp>
      <p:sp>
        <p:nvSpPr>
          <p:cNvPr id="57375" name="Text Box 31"/>
          <p:cNvSpPr txBox="1">
            <a:spLocks noChangeArrowheads="1"/>
          </p:cNvSpPr>
          <p:nvPr/>
        </p:nvSpPr>
        <p:spPr bwMode="auto">
          <a:xfrm>
            <a:off x="8089900" y="5221288"/>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g</a:t>
            </a:r>
          </a:p>
        </p:txBody>
      </p:sp>
      <p:sp>
        <p:nvSpPr>
          <p:cNvPr id="57376" name="Text Box 32"/>
          <p:cNvSpPr txBox="1">
            <a:spLocks noChangeArrowheads="1"/>
          </p:cNvSpPr>
          <p:nvPr/>
        </p:nvSpPr>
        <p:spPr bwMode="auto">
          <a:xfrm>
            <a:off x="9561513" y="4670425"/>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a:t>
            </a:r>
          </a:p>
        </p:txBody>
      </p:sp>
      <p:sp>
        <p:nvSpPr>
          <p:cNvPr id="57377" name="Text Box 33"/>
          <p:cNvSpPr txBox="1">
            <a:spLocks noChangeArrowheads="1"/>
          </p:cNvSpPr>
          <p:nvPr/>
        </p:nvSpPr>
        <p:spPr bwMode="auto">
          <a:xfrm>
            <a:off x="9561513" y="4770438"/>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b</a:t>
            </a:r>
          </a:p>
        </p:txBody>
      </p:sp>
      <p:sp>
        <p:nvSpPr>
          <p:cNvPr id="57378" name="Text Box 34"/>
          <p:cNvSpPr txBox="1">
            <a:spLocks noChangeArrowheads="1"/>
          </p:cNvSpPr>
          <p:nvPr/>
        </p:nvSpPr>
        <p:spPr bwMode="auto">
          <a:xfrm>
            <a:off x="9561513" y="5241925"/>
            <a:ext cx="258762"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t>
            </a:r>
          </a:p>
        </p:txBody>
      </p:sp>
      <p:sp>
        <p:nvSpPr>
          <p:cNvPr id="57379" name="Text Box 35"/>
          <p:cNvSpPr txBox="1">
            <a:spLocks noChangeArrowheads="1"/>
          </p:cNvSpPr>
          <p:nvPr/>
        </p:nvSpPr>
        <p:spPr bwMode="auto">
          <a:xfrm>
            <a:off x="9561513" y="5726113"/>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c</a:t>
            </a:r>
          </a:p>
        </p:txBody>
      </p:sp>
      <p:sp>
        <p:nvSpPr>
          <p:cNvPr id="57380" name="Text Box 36"/>
          <p:cNvSpPr txBox="1">
            <a:spLocks noChangeArrowheads="1"/>
          </p:cNvSpPr>
          <p:nvPr/>
        </p:nvSpPr>
        <p:spPr bwMode="auto">
          <a:xfrm>
            <a:off x="9561513" y="5830888"/>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d</a:t>
            </a:r>
          </a:p>
        </p:txBody>
      </p:sp>
      <p:sp>
        <p:nvSpPr>
          <p:cNvPr id="57381" name="Text Box 37"/>
          <p:cNvSpPr txBox="1">
            <a:spLocks noChangeArrowheads="1"/>
          </p:cNvSpPr>
          <p:nvPr/>
        </p:nvSpPr>
        <p:spPr bwMode="auto">
          <a:xfrm>
            <a:off x="8577263" y="5730875"/>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e</a:t>
            </a:r>
          </a:p>
        </p:txBody>
      </p:sp>
      <p:sp>
        <p:nvSpPr>
          <p:cNvPr id="57382" name="Text Box 38"/>
          <p:cNvSpPr txBox="1">
            <a:spLocks noChangeArrowheads="1"/>
          </p:cNvSpPr>
          <p:nvPr/>
        </p:nvSpPr>
        <p:spPr bwMode="auto">
          <a:xfrm>
            <a:off x="8577263" y="5230813"/>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g</a:t>
            </a:r>
          </a:p>
        </p:txBody>
      </p:sp>
      <p:sp>
        <p:nvSpPr>
          <p:cNvPr id="57383" name="Text Box 39"/>
          <p:cNvSpPr txBox="1">
            <a:spLocks noChangeArrowheads="1"/>
          </p:cNvSpPr>
          <p:nvPr/>
        </p:nvSpPr>
        <p:spPr bwMode="auto">
          <a:xfrm>
            <a:off x="8577263" y="4684713"/>
            <a:ext cx="227012"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f</a:t>
            </a:r>
          </a:p>
        </p:txBody>
      </p:sp>
      <p:sp>
        <p:nvSpPr>
          <p:cNvPr id="57384" name="Text Box 40"/>
          <p:cNvSpPr txBox="1">
            <a:spLocks noChangeArrowheads="1"/>
          </p:cNvSpPr>
          <p:nvPr/>
        </p:nvSpPr>
        <p:spPr bwMode="auto">
          <a:xfrm>
            <a:off x="250825"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LED / LDR Photo diode</a:t>
            </a:r>
          </a:p>
        </p:txBody>
      </p:sp>
      <p:sp>
        <p:nvSpPr>
          <p:cNvPr id="57385" name="Text Box 41"/>
          <p:cNvSpPr txBox="1">
            <a:spLocks noChangeArrowheads="1"/>
          </p:cNvSpPr>
          <p:nvPr/>
        </p:nvSpPr>
        <p:spPr bwMode="auto">
          <a:xfrm>
            <a:off x="3729038" y="4233863"/>
            <a:ext cx="4248150" cy="274637"/>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Operation principle of a light emitting diode</a:t>
            </a:r>
          </a:p>
        </p:txBody>
      </p:sp>
      <p:sp>
        <p:nvSpPr>
          <p:cNvPr id="57386" name="Text Box 42"/>
          <p:cNvSpPr txBox="1">
            <a:spLocks noChangeArrowheads="1"/>
          </p:cNvSpPr>
          <p:nvPr/>
        </p:nvSpPr>
        <p:spPr bwMode="auto">
          <a:xfrm>
            <a:off x="704850" y="4162425"/>
            <a:ext cx="1455738" cy="274638"/>
          </a:xfrm>
          <a:prstGeom prst="rect">
            <a:avLst/>
          </a:prstGeom>
          <a:noFill/>
          <a:ln w="9525">
            <a:noFill/>
            <a:miter lim="800000"/>
            <a:headEnd/>
            <a:tailEnd/>
          </a:ln>
          <a:effectLst/>
        </p:spPr>
        <p:txBody>
          <a:bodyPr wrap="none">
            <a:spAutoFit/>
          </a:bodyPr>
          <a:lstStyle/>
          <a:p>
            <a:r>
              <a:rPr lang="en-US" altLang="ko-KR" sz="1200" b="1">
                <a:ea typeface="굴림" pitchFamily="50" charset="-127"/>
              </a:rPr>
              <a:t>LED construction</a:t>
            </a:r>
          </a:p>
        </p:txBody>
      </p:sp>
      <p:sp>
        <p:nvSpPr>
          <p:cNvPr id="57387" name="Text Box 43"/>
          <p:cNvSpPr txBox="1">
            <a:spLocks noChangeArrowheads="1"/>
          </p:cNvSpPr>
          <p:nvPr/>
        </p:nvSpPr>
        <p:spPr bwMode="auto">
          <a:xfrm>
            <a:off x="992188" y="6165850"/>
            <a:ext cx="1439862" cy="274638"/>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Led symbol</a:t>
            </a:r>
          </a:p>
        </p:txBody>
      </p:sp>
      <p:sp>
        <p:nvSpPr>
          <p:cNvPr id="57388" name="Text Box 44"/>
          <p:cNvSpPr txBox="1">
            <a:spLocks noChangeArrowheads="1"/>
          </p:cNvSpPr>
          <p:nvPr/>
        </p:nvSpPr>
        <p:spPr bwMode="auto">
          <a:xfrm>
            <a:off x="8234363" y="6237288"/>
            <a:ext cx="1366837" cy="274637"/>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LED usage</a:t>
            </a:r>
          </a:p>
        </p:txBody>
      </p:sp>
      <p:sp>
        <p:nvSpPr>
          <p:cNvPr id="57389" name="Text Box 45"/>
          <p:cNvSpPr txBox="1">
            <a:spLocks noChangeArrowheads="1"/>
          </p:cNvSpPr>
          <p:nvPr/>
        </p:nvSpPr>
        <p:spPr bwMode="auto">
          <a:xfrm>
            <a:off x="3729038" y="6237288"/>
            <a:ext cx="3600450" cy="274637"/>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LDR symbol and possible applications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3406775" y="3817938"/>
            <a:ext cx="5867400" cy="2703512"/>
          </a:xfrm>
          <a:prstGeom prst="rect">
            <a:avLst/>
          </a:prstGeom>
          <a:solidFill>
            <a:schemeClr val="accent1">
              <a:alpha val="70000"/>
            </a:schemeClr>
          </a:solidFill>
          <a:ln w="9525" algn="ctr">
            <a:noFill/>
            <a:miter lim="800000"/>
            <a:headEnd/>
            <a:tailEnd/>
          </a:ln>
          <a:effectLst/>
        </p:spPr>
        <p:txBody>
          <a:bodyPr wrap="none" anchor="ctr"/>
          <a:lstStyle/>
          <a:p>
            <a:endParaRPr lang="en-US"/>
          </a:p>
        </p:txBody>
      </p:sp>
      <p:sp>
        <p:nvSpPr>
          <p:cNvPr id="59395" name="Rectangle 3"/>
          <p:cNvSpPr>
            <a:spLocks noChangeArrowheads="1"/>
          </p:cNvSpPr>
          <p:nvPr/>
        </p:nvSpPr>
        <p:spPr bwMode="auto">
          <a:xfrm>
            <a:off x="3405188" y="812800"/>
            <a:ext cx="5868987" cy="2703513"/>
          </a:xfrm>
          <a:prstGeom prst="rect">
            <a:avLst/>
          </a:prstGeom>
          <a:solidFill>
            <a:schemeClr val="accent1">
              <a:alpha val="70000"/>
            </a:schemeClr>
          </a:solidFill>
          <a:ln w="9525" algn="ctr">
            <a:noFill/>
            <a:miter lim="800000"/>
            <a:headEnd/>
            <a:tailEnd/>
          </a:ln>
          <a:effectLst/>
        </p:spPr>
        <p:txBody>
          <a:bodyPr wrap="none" anchor="ctr"/>
          <a:lstStyle/>
          <a:p>
            <a:endParaRPr lang="en-US"/>
          </a:p>
        </p:txBody>
      </p:sp>
      <p:pic>
        <p:nvPicPr>
          <p:cNvPr id="59396" name="Picture 4" descr="lcd2"/>
          <p:cNvPicPr>
            <a:picLocks noChangeAspect="1" noChangeArrowheads="1"/>
          </p:cNvPicPr>
          <p:nvPr/>
        </p:nvPicPr>
        <p:blipFill>
          <a:blip r:embed="rId3"/>
          <a:srcRect/>
          <a:stretch>
            <a:fillRect/>
          </a:stretch>
        </p:blipFill>
        <p:spPr bwMode="auto">
          <a:xfrm>
            <a:off x="3584575" y="1052513"/>
            <a:ext cx="4962525" cy="2462212"/>
          </a:xfrm>
          <a:prstGeom prst="rect">
            <a:avLst/>
          </a:prstGeom>
          <a:noFill/>
        </p:spPr>
      </p:pic>
      <p:pic>
        <p:nvPicPr>
          <p:cNvPr id="59398" name="Picture 6" descr="led5"/>
          <p:cNvPicPr>
            <a:picLocks noChangeAspect="1" noChangeArrowheads="1"/>
          </p:cNvPicPr>
          <p:nvPr/>
        </p:nvPicPr>
        <p:blipFill>
          <a:blip r:embed="rId4"/>
          <a:srcRect/>
          <a:stretch>
            <a:fillRect/>
          </a:stretch>
        </p:blipFill>
        <p:spPr bwMode="auto">
          <a:xfrm>
            <a:off x="273050" y="2636838"/>
            <a:ext cx="2736850" cy="2105025"/>
          </a:xfrm>
          <a:prstGeom prst="rect">
            <a:avLst/>
          </a:prstGeom>
          <a:noFill/>
        </p:spPr>
      </p:pic>
      <p:sp>
        <p:nvSpPr>
          <p:cNvPr id="59399" name="Text Box 7"/>
          <p:cNvSpPr txBox="1">
            <a:spLocks noChangeArrowheads="1"/>
          </p:cNvSpPr>
          <p:nvPr/>
        </p:nvSpPr>
        <p:spPr bwMode="auto">
          <a:xfrm>
            <a:off x="666750" y="2622550"/>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a:t>
            </a:r>
          </a:p>
        </p:txBody>
      </p:sp>
      <p:sp>
        <p:nvSpPr>
          <p:cNvPr id="59400" name="Text Box 8"/>
          <p:cNvSpPr txBox="1">
            <a:spLocks noChangeArrowheads="1"/>
          </p:cNvSpPr>
          <p:nvPr/>
        </p:nvSpPr>
        <p:spPr bwMode="auto">
          <a:xfrm>
            <a:off x="1065213" y="3054350"/>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b</a:t>
            </a:r>
          </a:p>
        </p:txBody>
      </p:sp>
      <p:sp>
        <p:nvSpPr>
          <p:cNvPr id="59401" name="Text Box 9"/>
          <p:cNvSpPr txBox="1">
            <a:spLocks noChangeArrowheads="1"/>
          </p:cNvSpPr>
          <p:nvPr/>
        </p:nvSpPr>
        <p:spPr bwMode="auto">
          <a:xfrm>
            <a:off x="1065213" y="4019550"/>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c</a:t>
            </a:r>
          </a:p>
        </p:txBody>
      </p:sp>
      <p:sp>
        <p:nvSpPr>
          <p:cNvPr id="59402" name="Text Box 10"/>
          <p:cNvSpPr txBox="1">
            <a:spLocks noChangeArrowheads="1"/>
          </p:cNvSpPr>
          <p:nvPr/>
        </p:nvSpPr>
        <p:spPr bwMode="auto">
          <a:xfrm>
            <a:off x="652463" y="4451350"/>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d</a:t>
            </a:r>
          </a:p>
        </p:txBody>
      </p:sp>
      <p:sp>
        <p:nvSpPr>
          <p:cNvPr id="59403" name="Text Box 11"/>
          <p:cNvSpPr txBox="1">
            <a:spLocks noChangeArrowheads="1"/>
          </p:cNvSpPr>
          <p:nvPr/>
        </p:nvSpPr>
        <p:spPr bwMode="auto">
          <a:xfrm>
            <a:off x="277813" y="3059113"/>
            <a:ext cx="227012"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f</a:t>
            </a:r>
          </a:p>
        </p:txBody>
      </p:sp>
      <p:sp>
        <p:nvSpPr>
          <p:cNvPr id="59404" name="Text Box 12"/>
          <p:cNvSpPr txBox="1">
            <a:spLocks noChangeArrowheads="1"/>
          </p:cNvSpPr>
          <p:nvPr/>
        </p:nvSpPr>
        <p:spPr bwMode="auto">
          <a:xfrm>
            <a:off x="2938463" y="2646363"/>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a:t>
            </a:r>
          </a:p>
        </p:txBody>
      </p:sp>
      <p:sp>
        <p:nvSpPr>
          <p:cNvPr id="59405" name="Text Box 13"/>
          <p:cNvSpPr txBox="1">
            <a:spLocks noChangeArrowheads="1"/>
          </p:cNvSpPr>
          <p:nvPr/>
        </p:nvSpPr>
        <p:spPr bwMode="auto">
          <a:xfrm>
            <a:off x="2938463" y="2786063"/>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b</a:t>
            </a:r>
          </a:p>
        </p:txBody>
      </p:sp>
      <p:sp>
        <p:nvSpPr>
          <p:cNvPr id="59406" name="Text Box 14"/>
          <p:cNvSpPr txBox="1">
            <a:spLocks noChangeArrowheads="1"/>
          </p:cNvSpPr>
          <p:nvPr/>
        </p:nvSpPr>
        <p:spPr bwMode="auto">
          <a:xfrm>
            <a:off x="2938463" y="3540125"/>
            <a:ext cx="258762"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t>
            </a:r>
          </a:p>
        </p:txBody>
      </p:sp>
      <p:sp>
        <p:nvSpPr>
          <p:cNvPr id="59407" name="Text Box 15"/>
          <p:cNvSpPr txBox="1">
            <a:spLocks noChangeArrowheads="1"/>
          </p:cNvSpPr>
          <p:nvPr/>
        </p:nvSpPr>
        <p:spPr bwMode="auto">
          <a:xfrm>
            <a:off x="2938463" y="4306888"/>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c</a:t>
            </a:r>
          </a:p>
        </p:txBody>
      </p:sp>
      <p:sp>
        <p:nvSpPr>
          <p:cNvPr id="59408" name="Text Box 16"/>
          <p:cNvSpPr txBox="1">
            <a:spLocks noChangeArrowheads="1"/>
          </p:cNvSpPr>
          <p:nvPr/>
        </p:nvSpPr>
        <p:spPr bwMode="auto">
          <a:xfrm>
            <a:off x="2938463" y="4451350"/>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d</a:t>
            </a:r>
          </a:p>
        </p:txBody>
      </p:sp>
      <p:sp>
        <p:nvSpPr>
          <p:cNvPr id="59409" name="Text Box 17"/>
          <p:cNvSpPr txBox="1">
            <a:spLocks noChangeArrowheads="1"/>
          </p:cNvSpPr>
          <p:nvPr/>
        </p:nvSpPr>
        <p:spPr bwMode="auto">
          <a:xfrm>
            <a:off x="255588" y="4019550"/>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e</a:t>
            </a:r>
          </a:p>
        </p:txBody>
      </p:sp>
      <p:sp>
        <p:nvSpPr>
          <p:cNvPr id="59410" name="Text Box 18"/>
          <p:cNvSpPr txBox="1">
            <a:spLocks noChangeArrowheads="1"/>
          </p:cNvSpPr>
          <p:nvPr/>
        </p:nvSpPr>
        <p:spPr bwMode="auto">
          <a:xfrm>
            <a:off x="657225" y="3506788"/>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g</a:t>
            </a:r>
          </a:p>
        </p:txBody>
      </p:sp>
      <p:sp>
        <p:nvSpPr>
          <p:cNvPr id="59411" name="Text Box 19"/>
          <p:cNvSpPr txBox="1">
            <a:spLocks noChangeArrowheads="1"/>
          </p:cNvSpPr>
          <p:nvPr/>
        </p:nvSpPr>
        <p:spPr bwMode="auto">
          <a:xfrm>
            <a:off x="1454150" y="2651125"/>
            <a:ext cx="227013"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f</a:t>
            </a:r>
          </a:p>
        </p:txBody>
      </p:sp>
      <p:sp>
        <p:nvSpPr>
          <p:cNvPr id="59412" name="Text Box 20"/>
          <p:cNvSpPr txBox="1">
            <a:spLocks noChangeArrowheads="1"/>
          </p:cNvSpPr>
          <p:nvPr/>
        </p:nvSpPr>
        <p:spPr bwMode="auto">
          <a:xfrm>
            <a:off x="1435100" y="3521075"/>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g</a:t>
            </a:r>
          </a:p>
        </p:txBody>
      </p:sp>
      <p:sp>
        <p:nvSpPr>
          <p:cNvPr id="59413" name="Text Box 21"/>
          <p:cNvSpPr txBox="1">
            <a:spLocks noChangeArrowheads="1"/>
          </p:cNvSpPr>
          <p:nvPr/>
        </p:nvSpPr>
        <p:spPr bwMode="auto">
          <a:xfrm>
            <a:off x="1435100" y="4306888"/>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e</a:t>
            </a:r>
          </a:p>
        </p:txBody>
      </p:sp>
      <p:pic>
        <p:nvPicPr>
          <p:cNvPr id="59414" name="Picture 22" descr="lcd"/>
          <p:cNvPicPr>
            <a:picLocks noChangeAspect="1" noChangeArrowheads="1"/>
          </p:cNvPicPr>
          <p:nvPr/>
        </p:nvPicPr>
        <p:blipFill>
          <a:blip r:embed="rId5"/>
          <a:srcRect/>
          <a:stretch>
            <a:fillRect/>
          </a:stretch>
        </p:blipFill>
        <p:spPr bwMode="auto">
          <a:xfrm>
            <a:off x="3621088" y="4054475"/>
            <a:ext cx="4959350" cy="2460625"/>
          </a:xfrm>
          <a:prstGeom prst="rect">
            <a:avLst/>
          </a:prstGeom>
          <a:noFill/>
        </p:spPr>
      </p:pic>
      <p:sp>
        <p:nvSpPr>
          <p:cNvPr id="59415" name="Text Box 23"/>
          <p:cNvSpPr txBox="1">
            <a:spLocks noChangeArrowheads="1"/>
          </p:cNvSpPr>
          <p:nvPr/>
        </p:nvSpPr>
        <p:spPr bwMode="auto">
          <a:xfrm>
            <a:off x="3878263" y="4075113"/>
            <a:ext cx="13271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Linear Polarizer</a:t>
            </a:r>
          </a:p>
        </p:txBody>
      </p:sp>
      <p:sp>
        <p:nvSpPr>
          <p:cNvPr id="59416" name="Text Box 24"/>
          <p:cNvSpPr txBox="1">
            <a:spLocks noChangeArrowheads="1"/>
          </p:cNvSpPr>
          <p:nvPr/>
        </p:nvSpPr>
        <p:spPr bwMode="auto">
          <a:xfrm>
            <a:off x="3836988" y="5978525"/>
            <a:ext cx="920750" cy="495300"/>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1200" b="1">
                <a:ea typeface="굴림" pitchFamily="50" charset="-127"/>
              </a:rPr>
              <a:t>Randomly</a:t>
            </a:r>
          </a:p>
          <a:p>
            <a:pPr>
              <a:lnSpc>
                <a:spcPct val="40000"/>
              </a:lnSpc>
              <a:spcBef>
                <a:spcPct val="50000"/>
              </a:spcBef>
            </a:pPr>
            <a:r>
              <a:rPr lang="en-US" altLang="ko-KR" sz="1200" b="1">
                <a:ea typeface="굴림" pitchFamily="50" charset="-127"/>
              </a:rPr>
              <a:t>Polarized</a:t>
            </a:r>
          </a:p>
          <a:p>
            <a:pPr>
              <a:lnSpc>
                <a:spcPct val="40000"/>
              </a:lnSpc>
              <a:spcBef>
                <a:spcPct val="50000"/>
              </a:spcBef>
            </a:pPr>
            <a:r>
              <a:rPr lang="en-US" altLang="ko-KR" sz="1200" b="1">
                <a:ea typeface="굴림" pitchFamily="50" charset="-127"/>
              </a:rPr>
              <a:t>Light</a:t>
            </a:r>
          </a:p>
        </p:txBody>
      </p:sp>
      <p:sp>
        <p:nvSpPr>
          <p:cNvPr id="59417" name="Text Box 25"/>
          <p:cNvSpPr txBox="1">
            <a:spLocks noChangeArrowheads="1"/>
          </p:cNvSpPr>
          <p:nvPr/>
        </p:nvSpPr>
        <p:spPr bwMode="auto">
          <a:xfrm>
            <a:off x="4918075" y="3830638"/>
            <a:ext cx="187960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Glass w/ITO Electrodes</a:t>
            </a:r>
          </a:p>
        </p:txBody>
      </p:sp>
      <p:sp>
        <p:nvSpPr>
          <p:cNvPr id="59418" name="Text Box 26"/>
          <p:cNvSpPr txBox="1">
            <a:spLocks noChangeArrowheads="1"/>
          </p:cNvSpPr>
          <p:nvPr/>
        </p:nvSpPr>
        <p:spPr bwMode="auto">
          <a:xfrm>
            <a:off x="7070725" y="3903663"/>
            <a:ext cx="187960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Glass w/ITO Electrodes</a:t>
            </a:r>
          </a:p>
        </p:txBody>
      </p:sp>
      <p:sp>
        <p:nvSpPr>
          <p:cNvPr id="59419" name="Text Box 27"/>
          <p:cNvSpPr txBox="1">
            <a:spLocks noChangeArrowheads="1"/>
          </p:cNvSpPr>
          <p:nvPr/>
        </p:nvSpPr>
        <p:spPr bwMode="auto">
          <a:xfrm>
            <a:off x="8510588" y="4192588"/>
            <a:ext cx="827087" cy="330200"/>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1200" b="1">
                <a:ea typeface="굴림" pitchFamily="50" charset="-127"/>
              </a:rPr>
              <a:t>Linear</a:t>
            </a:r>
          </a:p>
          <a:p>
            <a:pPr>
              <a:lnSpc>
                <a:spcPct val="40000"/>
              </a:lnSpc>
              <a:spcBef>
                <a:spcPct val="50000"/>
              </a:spcBef>
            </a:pPr>
            <a:r>
              <a:rPr lang="en-US" altLang="ko-KR" sz="1200" b="1">
                <a:ea typeface="굴림" pitchFamily="50" charset="-127"/>
              </a:rPr>
              <a:t>Polarizer</a:t>
            </a:r>
          </a:p>
        </p:txBody>
      </p:sp>
      <p:sp>
        <p:nvSpPr>
          <p:cNvPr id="59420" name="Text Box 28"/>
          <p:cNvSpPr txBox="1">
            <a:spLocks noChangeArrowheads="1"/>
          </p:cNvSpPr>
          <p:nvPr/>
        </p:nvSpPr>
        <p:spPr bwMode="auto">
          <a:xfrm>
            <a:off x="5953125" y="5921375"/>
            <a:ext cx="1357313" cy="330200"/>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1200" b="1">
                <a:ea typeface="굴림" pitchFamily="50" charset="-127"/>
              </a:rPr>
              <a:t>L.C. Aligns With</a:t>
            </a:r>
          </a:p>
          <a:p>
            <a:pPr>
              <a:lnSpc>
                <a:spcPct val="40000"/>
              </a:lnSpc>
              <a:spcBef>
                <a:spcPct val="50000"/>
              </a:spcBef>
            </a:pPr>
            <a:r>
              <a:rPr lang="en-US" altLang="ko-KR" sz="1200" b="1">
                <a:ea typeface="굴림" pitchFamily="50" charset="-127"/>
              </a:rPr>
              <a:t>Electric Field</a:t>
            </a:r>
          </a:p>
        </p:txBody>
      </p:sp>
      <p:sp>
        <p:nvSpPr>
          <p:cNvPr id="59421" name="Text Box 29"/>
          <p:cNvSpPr txBox="1">
            <a:spLocks noChangeArrowheads="1"/>
          </p:cNvSpPr>
          <p:nvPr/>
        </p:nvSpPr>
        <p:spPr bwMode="auto">
          <a:xfrm>
            <a:off x="6429375" y="4400550"/>
            <a:ext cx="1076325" cy="330200"/>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1200" b="1">
                <a:ea typeface="굴림" pitchFamily="50" charset="-127"/>
              </a:rPr>
              <a:t>Surface</a:t>
            </a:r>
          </a:p>
          <a:p>
            <a:pPr>
              <a:lnSpc>
                <a:spcPct val="40000"/>
              </a:lnSpc>
              <a:spcBef>
                <a:spcPct val="50000"/>
              </a:spcBef>
            </a:pPr>
            <a:r>
              <a:rPr lang="en-US" altLang="ko-KR" sz="1200" b="1">
                <a:ea typeface="굴림" pitchFamily="50" charset="-127"/>
              </a:rPr>
              <a:t>Aligned L.C.</a:t>
            </a:r>
          </a:p>
        </p:txBody>
      </p:sp>
      <p:sp>
        <p:nvSpPr>
          <p:cNvPr id="59422" name="Text Box 30"/>
          <p:cNvSpPr txBox="1">
            <a:spLocks noChangeArrowheads="1"/>
          </p:cNvSpPr>
          <p:nvPr/>
        </p:nvSpPr>
        <p:spPr bwMode="auto">
          <a:xfrm>
            <a:off x="3800475" y="1052513"/>
            <a:ext cx="13271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Linear Polarizer</a:t>
            </a:r>
          </a:p>
        </p:txBody>
      </p:sp>
      <p:sp>
        <p:nvSpPr>
          <p:cNvPr id="59423" name="Text Box 31"/>
          <p:cNvSpPr txBox="1">
            <a:spLocks noChangeArrowheads="1"/>
          </p:cNvSpPr>
          <p:nvPr/>
        </p:nvSpPr>
        <p:spPr bwMode="auto">
          <a:xfrm>
            <a:off x="3800475" y="2862263"/>
            <a:ext cx="920750" cy="495300"/>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1200" b="1">
                <a:ea typeface="굴림" pitchFamily="50" charset="-127"/>
              </a:rPr>
              <a:t>Randomly</a:t>
            </a:r>
          </a:p>
          <a:p>
            <a:pPr>
              <a:lnSpc>
                <a:spcPct val="40000"/>
              </a:lnSpc>
              <a:spcBef>
                <a:spcPct val="50000"/>
              </a:spcBef>
            </a:pPr>
            <a:r>
              <a:rPr lang="en-US" altLang="ko-KR" sz="1200" b="1">
                <a:ea typeface="굴림" pitchFamily="50" charset="-127"/>
              </a:rPr>
              <a:t>Polarized</a:t>
            </a:r>
          </a:p>
          <a:p>
            <a:pPr>
              <a:lnSpc>
                <a:spcPct val="40000"/>
              </a:lnSpc>
              <a:spcBef>
                <a:spcPct val="50000"/>
              </a:spcBef>
            </a:pPr>
            <a:r>
              <a:rPr lang="en-US" altLang="ko-KR" sz="1200" b="1">
                <a:ea typeface="굴림" pitchFamily="50" charset="-127"/>
              </a:rPr>
              <a:t>Light</a:t>
            </a:r>
          </a:p>
        </p:txBody>
      </p:sp>
      <p:sp>
        <p:nvSpPr>
          <p:cNvPr id="59424" name="Text Box 32"/>
          <p:cNvSpPr txBox="1">
            <a:spLocks noChangeArrowheads="1"/>
          </p:cNvSpPr>
          <p:nvPr/>
        </p:nvSpPr>
        <p:spPr bwMode="auto">
          <a:xfrm>
            <a:off x="5024438" y="820738"/>
            <a:ext cx="187960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Glass w/ITO Electrodes</a:t>
            </a:r>
          </a:p>
        </p:txBody>
      </p:sp>
      <p:sp>
        <p:nvSpPr>
          <p:cNvPr id="59425" name="Text Box 33"/>
          <p:cNvSpPr txBox="1">
            <a:spLocks noChangeArrowheads="1"/>
          </p:cNvSpPr>
          <p:nvPr/>
        </p:nvSpPr>
        <p:spPr bwMode="auto">
          <a:xfrm>
            <a:off x="7185025" y="908050"/>
            <a:ext cx="187960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Glass w/ITO Electrodes</a:t>
            </a:r>
          </a:p>
        </p:txBody>
      </p:sp>
      <p:sp>
        <p:nvSpPr>
          <p:cNvPr id="59426" name="Text Box 34"/>
          <p:cNvSpPr txBox="1">
            <a:spLocks noChangeArrowheads="1"/>
          </p:cNvSpPr>
          <p:nvPr/>
        </p:nvSpPr>
        <p:spPr bwMode="auto">
          <a:xfrm>
            <a:off x="8482013" y="1168400"/>
            <a:ext cx="827087" cy="330200"/>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1200" b="1">
                <a:ea typeface="굴림" pitchFamily="50" charset="-127"/>
              </a:rPr>
              <a:t>Linear</a:t>
            </a:r>
          </a:p>
          <a:p>
            <a:pPr>
              <a:lnSpc>
                <a:spcPct val="40000"/>
              </a:lnSpc>
              <a:spcBef>
                <a:spcPct val="50000"/>
              </a:spcBef>
            </a:pPr>
            <a:r>
              <a:rPr lang="en-US" altLang="ko-KR" sz="1200" b="1">
                <a:ea typeface="굴림" pitchFamily="50" charset="-127"/>
              </a:rPr>
              <a:t>Polarizer</a:t>
            </a:r>
          </a:p>
        </p:txBody>
      </p:sp>
      <p:sp>
        <p:nvSpPr>
          <p:cNvPr id="59427" name="Text Box 35"/>
          <p:cNvSpPr txBox="1">
            <a:spLocks noChangeArrowheads="1"/>
          </p:cNvSpPr>
          <p:nvPr/>
        </p:nvSpPr>
        <p:spPr bwMode="auto">
          <a:xfrm>
            <a:off x="6380163" y="1427163"/>
            <a:ext cx="1076325" cy="330200"/>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1200" b="1">
                <a:ea typeface="굴림" pitchFamily="50" charset="-127"/>
              </a:rPr>
              <a:t>Surface</a:t>
            </a:r>
          </a:p>
          <a:p>
            <a:pPr>
              <a:lnSpc>
                <a:spcPct val="40000"/>
              </a:lnSpc>
              <a:spcBef>
                <a:spcPct val="50000"/>
              </a:spcBef>
            </a:pPr>
            <a:r>
              <a:rPr lang="en-US" altLang="ko-KR" sz="1200" b="1">
                <a:ea typeface="굴림" pitchFamily="50" charset="-127"/>
              </a:rPr>
              <a:t>Aligned L.C.</a:t>
            </a:r>
          </a:p>
        </p:txBody>
      </p:sp>
      <p:sp>
        <p:nvSpPr>
          <p:cNvPr id="59428" name="Text Box 36"/>
          <p:cNvSpPr txBox="1">
            <a:spLocks noChangeArrowheads="1"/>
          </p:cNvSpPr>
          <p:nvPr/>
        </p:nvSpPr>
        <p:spPr bwMode="auto">
          <a:xfrm>
            <a:off x="5837238" y="2925763"/>
            <a:ext cx="1522412" cy="330200"/>
          </a:xfrm>
          <a:prstGeom prst="rect">
            <a:avLst/>
          </a:prstGeom>
          <a:noFill/>
          <a:ln w="9525" algn="ctr">
            <a:noFill/>
            <a:miter lim="800000"/>
            <a:headEnd/>
            <a:tailEnd/>
          </a:ln>
          <a:effectLst/>
        </p:spPr>
        <p:txBody>
          <a:bodyPr wrap="none">
            <a:spAutoFit/>
          </a:bodyPr>
          <a:lstStyle/>
          <a:p>
            <a:pPr>
              <a:lnSpc>
                <a:spcPct val="40000"/>
              </a:lnSpc>
              <a:spcBef>
                <a:spcPct val="50000"/>
              </a:spcBef>
            </a:pPr>
            <a:r>
              <a:rPr lang="en-US" altLang="ko-KR" sz="1200" b="1">
                <a:ea typeface="굴림" pitchFamily="50" charset="-127"/>
              </a:rPr>
              <a:t>L.C. Forms 90 Deg</a:t>
            </a:r>
          </a:p>
          <a:p>
            <a:pPr>
              <a:lnSpc>
                <a:spcPct val="40000"/>
              </a:lnSpc>
              <a:spcBef>
                <a:spcPct val="50000"/>
              </a:spcBef>
            </a:pPr>
            <a:r>
              <a:rPr lang="en-US" altLang="ko-KR" sz="1200" b="1">
                <a:ea typeface="굴림" pitchFamily="50" charset="-127"/>
              </a:rPr>
              <a:t>         Twist</a:t>
            </a:r>
          </a:p>
        </p:txBody>
      </p:sp>
      <p:sp>
        <p:nvSpPr>
          <p:cNvPr id="59429" name="Text Box 37"/>
          <p:cNvSpPr txBox="1">
            <a:spLocks noChangeArrowheads="1"/>
          </p:cNvSpPr>
          <p:nvPr/>
        </p:nvSpPr>
        <p:spPr bwMode="auto">
          <a:xfrm>
            <a:off x="250825"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LCD</a:t>
            </a:r>
          </a:p>
        </p:txBody>
      </p:sp>
      <p:sp>
        <p:nvSpPr>
          <p:cNvPr id="59430" name="Text Box 38"/>
          <p:cNvSpPr txBox="1">
            <a:spLocks noChangeArrowheads="1"/>
          </p:cNvSpPr>
          <p:nvPr/>
        </p:nvSpPr>
        <p:spPr bwMode="auto">
          <a:xfrm>
            <a:off x="776288" y="4797425"/>
            <a:ext cx="2160587" cy="274638"/>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Typical LCD usage</a:t>
            </a:r>
          </a:p>
        </p:txBody>
      </p:sp>
      <p:sp>
        <p:nvSpPr>
          <p:cNvPr id="59431" name="Text Box 39"/>
          <p:cNvSpPr txBox="1">
            <a:spLocks noChangeArrowheads="1"/>
          </p:cNvSpPr>
          <p:nvPr/>
        </p:nvSpPr>
        <p:spPr bwMode="auto">
          <a:xfrm>
            <a:off x="5732463" y="3482975"/>
            <a:ext cx="2160587" cy="274638"/>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LCD no indication</a:t>
            </a:r>
          </a:p>
        </p:txBody>
      </p:sp>
      <p:sp>
        <p:nvSpPr>
          <p:cNvPr id="59432" name="Text Box 40"/>
          <p:cNvSpPr txBox="1">
            <a:spLocks noChangeArrowheads="1"/>
          </p:cNvSpPr>
          <p:nvPr/>
        </p:nvSpPr>
        <p:spPr bwMode="auto">
          <a:xfrm>
            <a:off x="5745163" y="6481763"/>
            <a:ext cx="2160587" cy="274637"/>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LCD indicating</a:t>
            </a:r>
          </a:p>
        </p:txBody>
      </p:sp>
      <p:sp>
        <p:nvSpPr>
          <p:cNvPr id="59433" name="Rectangle 41"/>
          <p:cNvSpPr>
            <a:spLocks noChangeArrowheads="1"/>
          </p:cNvSpPr>
          <p:nvPr/>
        </p:nvSpPr>
        <p:spPr bwMode="auto">
          <a:xfrm>
            <a:off x="849313" y="704850"/>
            <a:ext cx="1873250" cy="358775"/>
          </a:xfrm>
          <a:prstGeom prst="rect">
            <a:avLst/>
          </a:prstGeom>
          <a:noFill/>
          <a:ln w="9525" algn="ctr">
            <a:noFill/>
            <a:miter lim="800000"/>
            <a:headEnd/>
            <a:tailEnd/>
          </a:ln>
          <a:effectLst/>
        </p:spPr>
        <p:txBody>
          <a:bodyPr wrap="none" anchor="ctr"/>
          <a:lstStyle/>
          <a:p>
            <a:pPr algn="ctr">
              <a:spcBef>
                <a:spcPct val="50000"/>
              </a:spcBef>
            </a:pPr>
            <a:r>
              <a:rPr lang="en-US" altLang="ko-KR" sz="1200" b="1">
                <a:ea typeface="굴림" pitchFamily="50" charset="-127"/>
              </a:rPr>
              <a:t>(Liquid Crystal Display)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631825" y="3905250"/>
            <a:ext cx="8496300" cy="2590800"/>
          </a:xfrm>
          <a:prstGeom prst="rect">
            <a:avLst/>
          </a:prstGeom>
          <a:noFill/>
          <a:ln w="9525" algn="ctr">
            <a:solidFill>
              <a:schemeClr val="bg2"/>
            </a:solidFill>
            <a:miter lim="800000"/>
            <a:headEnd/>
            <a:tailEnd/>
          </a:ln>
          <a:effectLst/>
        </p:spPr>
        <p:txBody>
          <a:bodyPr wrap="none" anchor="ctr"/>
          <a:lstStyle/>
          <a:p>
            <a:endParaRPr lang="en-US"/>
          </a:p>
        </p:txBody>
      </p:sp>
      <p:sp>
        <p:nvSpPr>
          <p:cNvPr id="61443" name="Rectangle 3"/>
          <p:cNvSpPr>
            <a:spLocks noChangeArrowheads="1"/>
          </p:cNvSpPr>
          <p:nvPr/>
        </p:nvSpPr>
        <p:spPr bwMode="auto">
          <a:xfrm>
            <a:off x="631825" y="1125538"/>
            <a:ext cx="8496300" cy="2590800"/>
          </a:xfrm>
          <a:prstGeom prst="rect">
            <a:avLst/>
          </a:prstGeom>
          <a:noFill/>
          <a:ln w="9525" algn="ctr">
            <a:solidFill>
              <a:schemeClr val="bg2"/>
            </a:solidFill>
            <a:miter lim="800000"/>
            <a:headEnd/>
            <a:tailEnd/>
          </a:ln>
          <a:effectLst/>
        </p:spPr>
        <p:txBody>
          <a:bodyPr wrap="none" anchor="ctr"/>
          <a:lstStyle/>
          <a:p>
            <a:pPr algn="ctr">
              <a:spcBef>
                <a:spcPct val="50000"/>
              </a:spcBef>
            </a:pPr>
            <a:endParaRPr lang="ko-KR" altLang="en-US" sz="1200" b="1">
              <a:ea typeface="굴림" pitchFamily="50" charset="-127"/>
            </a:endParaRPr>
          </a:p>
        </p:txBody>
      </p:sp>
      <p:sp>
        <p:nvSpPr>
          <p:cNvPr id="61445" name="Rectangle 5"/>
          <p:cNvSpPr>
            <a:spLocks noChangeArrowheads="1"/>
          </p:cNvSpPr>
          <p:nvPr/>
        </p:nvSpPr>
        <p:spPr bwMode="auto">
          <a:xfrm>
            <a:off x="0" y="2397125"/>
            <a:ext cx="9906000" cy="0"/>
          </a:xfrm>
          <a:prstGeom prst="rect">
            <a:avLst/>
          </a:prstGeom>
          <a:noFill/>
          <a:ln w="9525" algn="ctr">
            <a:noFill/>
            <a:miter lim="800000"/>
            <a:headEnd/>
            <a:tailEnd/>
          </a:ln>
          <a:effectLst/>
        </p:spPr>
        <p:txBody>
          <a:bodyPr wrap="none" anchor="ctr">
            <a:spAutoFit/>
          </a:bodyPr>
          <a:lstStyle/>
          <a:p>
            <a:endParaRPr lang="en-US"/>
          </a:p>
        </p:txBody>
      </p:sp>
      <p:pic>
        <p:nvPicPr>
          <p:cNvPr id="61446" name="Picture 6" descr="thermistor"/>
          <p:cNvPicPr>
            <a:picLocks noChangeAspect="1" noChangeArrowheads="1"/>
          </p:cNvPicPr>
          <p:nvPr/>
        </p:nvPicPr>
        <p:blipFill>
          <a:blip r:embed="rId3"/>
          <a:srcRect/>
          <a:stretch>
            <a:fillRect/>
          </a:stretch>
        </p:blipFill>
        <p:spPr bwMode="auto">
          <a:xfrm>
            <a:off x="1641475" y="1196975"/>
            <a:ext cx="6551613" cy="5030788"/>
          </a:xfrm>
          <a:prstGeom prst="rect">
            <a:avLst/>
          </a:prstGeom>
          <a:noFill/>
        </p:spPr>
      </p:pic>
      <p:sp>
        <p:nvSpPr>
          <p:cNvPr id="61447" name="Text Box 7"/>
          <p:cNvSpPr txBox="1">
            <a:spLocks noChangeArrowheads="1"/>
          </p:cNvSpPr>
          <p:nvPr/>
        </p:nvSpPr>
        <p:spPr bwMode="auto">
          <a:xfrm rot="27000000">
            <a:off x="1320006" y="1408907"/>
            <a:ext cx="365125" cy="274638"/>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1</a:t>
            </a:r>
          </a:p>
        </p:txBody>
      </p:sp>
      <p:sp>
        <p:nvSpPr>
          <p:cNvPr id="61448" name="Text Box 8"/>
          <p:cNvSpPr txBox="1">
            <a:spLocks noChangeArrowheads="1"/>
          </p:cNvSpPr>
          <p:nvPr/>
        </p:nvSpPr>
        <p:spPr bwMode="auto">
          <a:xfrm rot="27000000">
            <a:off x="1320006" y="1726407"/>
            <a:ext cx="365125" cy="274638"/>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2</a:t>
            </a:r>
          </a:p>
        </p:txBody>
      </p:sp>
      <p:sp>
        <p:nvSpPr>
          <p:cNvPr id="61449" name="Text Box 9"/>
          <p:cNvSpPr txBox="1">
            <a:spLocks noChangeArrowheads="1"/>
          </p:cNvSpPr>
          <p:nvPr/>
        </p:nvSpPr>
        <p:spPr bwMode="auto">
          <a:xfrm rot="27000000">
            <a:off x="1320006" y="2074069"/>
            <a:ext cx="365125" cy="274638"/>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3</a:t>
            </a:r>
          </a:p>
        </p:txBody>
      </p:sp>
      <p:sp>
        <p:nvSpPr>
          <p:cNvPr id="61450" name="Text Box 10"/>
          <p:cNvSpPr txBox="1">
            <a:spLocks noChangeArrowheads="1"/>
          </p:cNvSpPr>
          <p:nvPr/>
        </p:nvSpPr>
        <p:spPr bwMode="auto">
          <a:xfrm rot="27000000">
            <a:off x="1320006" y="2418557"/>
            <a:ext cx="365125" cy="274638"/>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4</a:t>
            </a:r>
          </a:p>
        </p:txBody>
      </p:sp>
      <p:sp>
        <p:nvSpPr>
          <p:cNvPr id="61451" name="Text Box 11"/>
          <p:cNvSpPr txBox="1">
            <a:spLocks noChangeArrowheads="1"/>
          </p:cNvSpPr>
          <p:nvPr/>
        </p:nvSpPr>
        <p:spPr bwMode="auto">
          <a:xfrm rot="27000000">
            <a:off x="1320006" y="2880519"/>
            <a:ext cx="365125" cy="274638"/>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5</a:t>
            </a:r>
          </a:p>
        </p:txBody>
      </p:sp>
      <p:sp>
        <p:nvSpPr>
          <p:cNvPr id="61452" name="Text Box 12"/>
          <p:cNvSpPr txBox="1">
            <a:spLocks noChangeArrowheads="1"/>
          </p:cNvSpPr>
          <p:nvPr/>
        </p:nvSpPr>
        <p:spPr bwMode="auto">
          <a:xfrm rot="27000000">
            <a:off x="1288257" y="4085431"/>
            <a:ext cx="285750" cy="274637"/>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1</a:t>
            </a:r>
          </a:p>
        </p:txBody>
      </p:sp>
      <p:sp>
        <p:nvSpPr>
          <p:cNvPr id="61453" name="Text Box 13"/>
          <p:cNvSpPr txBox="1">
            <a:spLocks noChangeArrowheads="1"/>
          </p:cNvSpPr>
          <p:nvPr/>
        </p:nvSpPr>
        <p:spPr bwMode="auto">
          <a:xfrm rot="5400000">
            <a:off x="1288257" y="4460081"/>
            <a:ext cx="285750" cy="274637"/>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2</a:t>
            </a:r>
          </a:p>
        </p:txBody>
      </p:sp>
      <p:sp>
        <p:nvSpPr>
          <p:cNvPr id="61454" name="Text Box 14"/>
          <p:cNvSpPr txBox="1">
            <a:spLocks noChangeArrowheads="1"/>
          </p:cNvSpPr>
          <p:nvPr/>
        </p:nvSpPr>
        <p:spPr bwMode="auto">
          <a:xfrm rot="27000000">
            <a:off x="1288257" y="5669756"/>
            <a:ext cx="285750" cy="274637"/>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3</a:t>
            </a:r>
          </a:p>
        </p:txBody>
      </p:sp>
      <p:sp>
        <p:nvSpPr>
          <p:cNvPr id="61455" name="Text Box 15"/>
          <p:cNvSpPr txBox="1">
            <a:spLocks noChangeArrowheads="1"/>
          </p:cNvSpPr>
          <p:nvPr/>
        </p:nvSpPr>
        <p:spPr bwMode="auto">
          <a:xfrm>
            <a:off x="260350" y="720725"/>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Thermistor</a:t>
            </a:r>
          </a:p>
        </p:txBody>
      </p:sp>
      <p:sp>
        <p:nvSpPr>
          <p:cNvPr id="61456" name="Text Box 16"/>
          <p:cNvSpPr txBox="1">
            <a:spLocks noChangeArrowheads="1"/>
          </p:cNvSpPr>
          <p:nvPr/>
        </p:nvSpPr>
        <p:spPr bwMode="auto">
          <a:xfrm>
            <a:off x="1784350" y="3357563"/>
            <a:ext cx="588963"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PTC</a:t>
            </a:r>
          </a:p>
        </p:txBody>
      </p:sp>
      <p:sp>
        <p:nvSpPr>
          <p:cNvPr id="61457" name="Text Box 17"/>
          <p:cNvSpPr txBox="1">
            <a:spLocks noChangeArrowheads="1"/>
          </p:cNvSpPr>
          <p:nvPr/>
        </p:nvSpPr>
        <p:spPr bwMode="auto">
          <a:xfrm>
            <a:off x="1784350" y="6092825"/>
            <a:ext cx="600075"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NTC</a:t>
            </a:r>
          </a:p>
        </p:txBody>
      </p:sp>
      <p:sp>
        <p:nvSpPr>
          <p:cNvPr id="61458" name="Text Box 18"/>
          <p:cNvSpPr txBox="1">
            <a:spLocks noChangeArrowheads="1"/>
          </p:cNvSpPr>
          <p:nvPr/>
        </p:nvSpPr>
        <p:spPr bwMode="auto">
          <a:xfrm>
            <a:off x="5240338" y="3357563"/>
            <a:ext cx="1968500"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PTC characteristic</a:t>
            </a:r>
          </a:p>
        </p:txBody>
      </p:sp>
      <p:sp>
        <p:nvSpPr>
          <p:cNvPr id="61459" name="Text Box 19"/>
          <p:cNvSpPr txBox="1">
            <a:spLocks noChangeArrowheads="1"/>
          </p:cNvSpPr>
          <p:nvPr/>
        </p:nvSpPr>
        <p:spPr bwMode="auto">
          <a:xfrm>
            <a:off x="5313363" y="6165850"/>
            <a:ext cx="1979612"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NTC characteristic</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7400925" y="1196975"/>
            <a:ext cx="2016125" cy="5256213"/>
          </a:xfrm>
          <a:prstGeom prst="rect">
            <a:avLst/>
          </a:prstGeom>
          <a:noFill/>
          <a:ln w="9525" algn="ctr">
            <a:solidFill>
              <a:schemeClr val="bg2"/>
            </a:solidFill>
            <a:miter lim="800000"/>
            <a:headEnd/>
            <a:tailEnd/>
          </a:ln>
          <a:effectLst/>
        </p:spPr>
        <p:txBody>
          <a:bodyPr wrap="none" anchor="ctr"/>
          <a:lstStyle/>
          <a:p>
            <a:endParaRPr lang="en-US"/>
          </a:p>
        </p:txBody>
      </p:sp>
      <p:pic>
        <p:nvPicPr>
          <p:cNvPr id="63492" name="Picture 4" descr="piezo"/>
          <p:cNvPicPr>
            <a:picLocks noChangeAspect="1" noChangeArrowheads="1"/>
          </p:cNvPicPr>
          <p:nvPr/>
        </p:nvPicPr>
        <p:blipFill>
          <a:blip r:embed="rId3"/>
          <a:srcRect/>
          <a:stretch>
            <a:fillRect/>
          </a:stretch>
        </p:blipFill>
        <p:spPr bwMode="auto">
          <a:xfrm>
            <a:off x="415925" y="1711325"/>
            <a:ext cx="6624638" cy="4094163"/>
          </a:xfrm>
          <a:prstGeom prst="rect">
            <a:avLst/>
          </a:prstGeom>
          <a:noFill/>
        </p:spPr>
      </p:pic>
      <p:pic>
        <p:nvPicPr>
          <p:cNvPr id="63493" name="Picture 5" descr="piezo2"/>
          <p:cNvPicPr>
            <a:picLocks noChangeAspect="1" noChangeArrowheads="1"/>
          </p:cNvPicPr>
          <p:nvPr/>
        </p:nvPicPr>
        <p:blipFill>
          <a:blip r:embed="rId4"/>
          <a:srcRect/>
          <a:stretch>
            <a:fillRect/>
          </a:stretch>
        </p:blipFill>
        <p:spPr bwMode="auto">
          <a:xfrm>
            <a:off x="7905750" y="2997200"/>
            <a:ext cx="923925" cy="3167063"/>
          </a:xfrm>
          <a:prstGeom prst="rect">
            <a:avLst/>
          </a:prstGeom>
          <a:noFill/>
        </p:spPr>
      </p:pic>
      <p:pic>
        <p:nvPicPr>
          <p:cNvPr id="63494" name="Picture 6" descr="piezo3"/>
          <p:cNvPicPr>
            <a:picLocks noChangeAspect="1" noChangeArrowheads="1"/>
          </p:cNvPicPr>
          <p:nvPr/>
        </p:nvPicPr>
        <p:blipFill>
          <a:blip r:embed="rId5"/>
          <a:srcRect/>
          <a:stretch>
            <a:fillRect/>
          </a:stretch>
        </p:blipFill>
        <p:spPr bwMode="auto">
          <a:xfrm>
            <a:off x="7689850" y="1484313"/>
            <a:ext cx="1512888" cy="1139825"/>
          </a:xfrm>
          <a:prstGeom prst="rect">
            <a:avLst/>
          </a:prstGeom>
          <a:noFill/>
        </p:spPr>
      </p:pic>
      <p:sp>
        <p:nvSpPr>
          <p:cNvPr id="63495" name="Line 7"/>
          <p:cNvSpPr>
            <a:spLocks noChangeShapeType="1"/>
          </p:cNvSpPr>
          <p:nvPr/>
        </p:nvSpPr>
        <p:spPr bwMode="auto">
          <a:xfrm flipH="1">
            <a:off x="7400925" y="2924175"/>
            <a:ext cx="2016125" cy="0"/>
          </a:xfrm>
          <a:prstGeom prst="line">
            <a:avLst/>
          </a:prstGeom>
          <a:noFill/>
          <a:ln w="9525">
            <a:solidFill>
              <a:schemeClr val="bg2"/>
            </a:solidFill>
            <a:round/>
            <a:headEnd/>
            <a:tailEnd/>
          </a:ln>
          <a:effectLst/>
        </p:spPr>
        <p:txBody>
          <a:bodyPr/>
          <a:lstStyle/>
          <a:p>
            <a:endParaRPr lang="en-US"/>
          </a:p>
        </p:txBody>
      </p:sp>
      <p:sp>
        <p:nvSpPr>
          <p:cNvPr id="63496" name="Text Box 8"/>
          <p:cNvSpPr txBox="1">
            <a:spLocks noChangeArrowheads="1"/>
          </p:cNvSpPr>
          <p:nvPr/>
        </p:nvSpPr>
        <p:spPr bwMode="auto">
          <a:xfrm>
            <a:off x="592138" y="2719388"/>
            <a:ext cx="3286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Si</a:t>
            </a:r>
          </a:p>
        </p:txBody>
      </p:sp>
      <p:sp>
        <p:nvSpPr>
          <p:cNvPr id="63497" name="Text Box 9"/>
          <p:cNvSpPr txBox="1">
            <a:spLocks noChangeArrowheads="1"/>
          </p:cNvSpPr>
          <p:nvPr/>
        </p:nvSpPr>
        <p:spPr bwMode="auto">
          <a:xfrm>
            <a:off x="4953000" y="4160838"/>
            <a:ext cx="303213"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Si</a:t>
            </a:r>
          </a:p>
        </p:txBody>
      </p:sp>
      <p:sp>
        <p:nvSpPr>
          <p:cNvPr id="63498" name="Text Box 10"/>
          <p:cNvSpPr txBox="1">
            <a:spLocks noChangeArrowheads="1"/>
          </p:cNvSpPr>
          <p:nvPr/>
        </p:nvSpPr>
        <p:spPr bwMode="auto">
          <a:xfrm>
            <a:off x="4500563" y="2406650"/>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499" name="Text Box 11"/>
          <p:cNvSpPr txBox="1">
            <a:spLocks noChangeArrowheads="1"/>
          </p:cNvSpPr>
          <p:nvPr/>
        </p:nvSpPr>
        <p:spPr bwMode="auto">
          <a:xfrm>
            <a:off x="3152775" y="2406650"/>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0" name="Text Box 12"/>
          <p:cNvSpPr txBox="1">
            <a:spLocks noChangeArrowheads="1"/>
          </p:cNvSpPr>
          <p:nvPr/>
        </p:nvSpPr>
        <p:spPr bwMode="auto">
          <a:xfrm>
            <a:off x="3944938" y="4087813"/>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1" name="Text Box 13"/>
          <p:cNvSpPr txBox="1">
            <a:spLocks noChangeArrowheads="1"/>
          </p:cNvSpPr>
          <p:nvPr/>
        </p:nvSpPr>
        <p:spPr bwMode="auto">
          <a:xfrm>
            <a:off x="3944938" y="4851400"/>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2" name="Text Box 14"/>
          <p:cNvSpPr txBox="1">
            <a:spLocks noChangeArrowheads="1"/>
          </p:cNvSpPr>
          <p:nvPr/>
        </p:nvSpPr>
        <p:spPr bwMode="auto">
          <a:xfrm>
            <a:off x="4881563" y="2287588"/>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3" name="Text Box 15"/>
          <p:cNvSpPr txBox="1">
            <a:spLocks noChangeArrowheads="1"/>
          </p:cNvSpPr>
          <p:nvPr/>
        </p:nvSpPr>
        <p:spPr bwMode="auto">
          <a:xfrm>
            <a:off x="4737100" y="2647950"/>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4" name="Text Box 16"/>
          <p:cNvSpPr txBox="1">
            <a:spLocks noChangeArrowheads="1"/>
          </p:cNvSpPr>
          <p:nvPr/>
        </p:nvSpPr>
        <p:spPr bwMode="auto">
          <a:xfrm>
            <a:off x="6392863" y="2647950"/>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5" name="Text Box 17"/>
          <p:cNvSpPr txBox="1">
            <a:spLocks noChangeArrowheads="1"/>
          </p:cNvSpPr>
          <p:nvPr/>
        </p:nvSpPr>
        <p:spPr bwMode="auto">
          <a:xfrm>
            <a:off x="6248400" y="2287588"/>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6" name="Text Box 18"/>
          <p:cNvSpPr txBox="1">
            <a:spLocks noChangeArrowheads="1"/>
          </p:cNvSpPr>
          <p:nvPr/>
        </p:nvSpPr>
        <p:spPr bwMode="auto">
          <a:xfrm>
            <a:off x="5267325" y="3800475"/>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7" name="Text Box 19"/>
          <p:cNvSpPr txBox="1">
            <a:spLocks noChangeArrowheads="1"/>
          </p:cNvSpPr>
          <p:nvPr/>
        </p:nvSpPr>
        <p:spPr bwMode="auto">
          <a:xfrm>
            <a:off x="6102350" y="3800475"/>
            <a:ext cx="261938"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8" name="Text Box 20"/>
          <p:cNvSpPr txBox="1">
            <a:spLocks noChangeArrowheads="1"/>
          </p:cNvSpPr>
          <p:nvPr/>
        </p:nvSpPr>
        <p:spPr bwMode="auto">
          <a:xfrm>
            <a:off x="5240338" y="5499100"/>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09" name="Text Box 21"/>
          <p:cNvSpPr txBox="1">
            <a:spLocks noChangeArrowheads="1"/>
          </p:cNvSpPr>
          <p:nvPr/>
        </p:nvSpPr>
        <p:spPr bwMode="auto">
          <a:xfrm>
            <a:off x="6075363" y="5499100"/>
            <a:ext cx="261937" cy="244475"/>
          </a:xfrm>
          <a:prstGeom prst="rect">
            <a:avLst/>
          </a:prstGeom>
          <a:noFill/>
          <a:ln w="9525" algn="ctr">
            <a:noFill/>
            <a:miter lim="800000"/>
            <a:headEnd/>
            <a:tailEnd/>
          </a:ln>
          <a:effectLst/>
        </p:spPr>
        <p:txBody>
          <a:bodyPr wrap="none">
            <a:spAutoFit/>
          </a:bodyPr>
          <a:lstStyle/>
          <a:p>
            <a:pPr>
              <a:spcBef>
                <a:spcPct val="50000"/>
              </a:spcBef>
            </a:pPr>
            <a:r>
              <a:rPr lang="en-US" altLang="ko-KR" b="1" i="1">
                <a:ea typeface="굴림" pitchFamily="50" charset="-127"/>
              </a:rPr>
              <a:t>F</a:t>
            </a:r>
          </a:p>
        </p:txBody>
      </p:sp>
      <p:sp>
        <p:nvSpPr>
          <p:cNvPr id="63510" name="Text Box 22"/>
          <p:cNvSpPr txBox="1">
            <a:spLocks noChangeArrowheads="1"/>
          </p:cNvSpPr>
          <p:nvPr/>
        </p:nvSpPr>
        <p:spPr bwMode="auto">
          <a:xfrm>
            <a:off x="6450013" y="4476750"/>
            <a:ext cx="331787"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O</a:t>
            </a:r>
            <a:r>
              <a:rPr lang="en-US" altLang="ko-KR" b="1" baseline="-25000">
                <a:ea typeface="굴림" pitchFamily="50" charset="-127"/>
              </a:rPr>
              <a:t>2</a:t>
            </a:r>
          </a:p>
        </p:txBody>
      </p:sp>
      <p:sp>
        <p:nvSpPr>
          <p:cNvPr id="63511" name="Text Box 23"/>
          <p:cNvSpPr txBox="1">
            <a:spLocks noChangeArrowheads="1"/>
          </p:cNvSpPr>
          <p:nvPr/>
        </p:nvSpPr>
        <p:spPr bwMode="auto">
          <a:xfrm>
            <a:off x="5673725" y="3698875"/>
            <a:ext cx="227013"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t>
            </a:r>
          </a:p>
        </p:txBody>
      </p:sp>
      <p:sp>
        <p:nvSpPr>
          <p:cNvPr id="63512" name="Text Box 24"/>
          <p:cNvSpPr txBox="1">
            <a:spLocks noChangeArrowheads="1"/>
          </p:cNvSpPr>
          <p:nvPr/>
        </p:nvSpPr>
        <p:spPr bwMode="auto">
          <a:xfrm>
            <a:off x="5673725" y="5527675"/>
            <a:ext cx="258763"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t>
            </a:r>
          </a:p>
        </p:txBody>
      </p:sp>
      <p:sp>
        <p:nvSpPr>
          <p:cNvPr id="63513" name="Text Box 25"/>
          <p:cNvSpPr txBox="1">
            <a:spLocks noChangeArrowheads="1"/>
          </p:cNvSpPr>
          <p:nvPr/>
        </p:nvSpPr>
        <p:spPr bwMode="auto">
          <a:xfrm>
            <a:off x="5673725" y="1639888"/>
            <a:ext cx="258763"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t>
            </a:r>
          </a:p>
        </p:txBody>
      </p:sp>
      <p:sp>
        <p:nvSpPr>
          <p:cNvPr id="63514" name="Text Box 26"/>
          <p:cNvSpPr txBox="1">
            <a:spLocks noChangeArrowheads="1"/>
          </p:cNvSpPr>
          <p:nvPr/>
        </p:nvSpPr>
        <p:spPr bwMode="auto">
          <a:xfrm>
            <a:off x="5673725" y="3368675"/>
            <a:ext cx="227013"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a:t>
            </a:r>
          </a:p>
        </p:txBody>
      </p:sp>
      <p:sp>
        <p:nvSpPr>
          <p:cNvPr id="63515" name="Text Box 27"/>
          <p:cNvSpPr txBox="1">
            <a:spLocks noChangeArrowheads="1"/>
          </p:cNvSpPr>
          <p:nvPr/>
        </p:nvSpPr>
        <p:spPr bwMode="auto">
          <a:xfrm>
            <a:off x="250825"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Piezo effect</a:t>
            </a:r>
          </a:p>
        </p:txBody>
      </p:sp>
      <p:sp>
        <p:nvSpPr>
          <p:cNvPr id="63516" name="Text Box 28"/>
          <p:cNvSpPr txBox="1">
            <a:spLocks noChangeArrowheads="1"/>
          </p:cNvSpPr>
          <p:nvPr/>
        </p:nvSpPr>
        <p:spPr bwMode="auto">
          <a:xfrm>
            <a:off x="631825" y="4797425"/>
            <a:ext cx="1427163"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Piezo crystal</a:t>
            </a:r>
          </a:p>
        </p:txBody>
      </p:sp>
      <p:sp>
        <p:nvSpPr>
          <p:cNvPr id="63517" name="Text Box 29"/>
          <p:cNvSpPr txBox="1">
            <a:spLocks noChangeArrowheads="1"/>
          </p:cNvSpPr>
          <p:nvPr/>
        </p:nvSpPr>
        <p:spPr bwMode="auto">
          <a:xfrm>
            <a:off x="3944938" y="5876925"/>
            <a:ext cx="3314700"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Piezo crystal operation principle</a:t>
            </a:r>
          </a:p>
        </p:txBody>
      </p:sp>
      <p:sp>
        <p:nvSpPr>
          <p:cNvPr id="63518" name="Text Box 30"/>
          <p:cNvSpPr txBox="1">
            <a:spLocks noChangeArrowheads="1"/>
          </p:cNvSpPr>
          <p:nvPr/>
        </p:nvSpPr>
        <p:spPr bwMode="auto">
          <a:xfrm>
            <a:off x="7416800" y="6035675"/>
            <a:ext cx="1981200"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Piezo type injector</a:t>
            </a:r>
          </a:p>
        </p:txBody>
      </p:sp>
      <p:sp>
        <p:nvSpPr>
          <p:cNvPr id="63519" name="Text Box 31"/>
          <p:cNvSpPr txBox="1">
            <a:spLocks noChangeArrowheads="1"/>
          </p:cNvSpPr>
          <p:nvPr/>
        </p:nvSpPr>
        <p:spPr bwMode="auto">
          <a:xfrm>
            <a:off x="7616825" y="2563813"/>
            <a:ext cx="1525588"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Knock sensor</a:t>
            </a:r>
          </a:p>
        </p:txBody>
      </p:sp>
      <p:sp>
        <p:nvSpPr>
          <p:cNvPr id="63520" name="Text Box 32"/>
          <p:cNvSpPr txBox="1">
            <a:spLocks noChangeArrowheads="1"/>
          </p:cNvSpPr>
          <p:nvPr/>
        </p:nvSpPr>
        <p:spPr bwMode="auto">
          <a:xfrm>
            <a:off x="3081338" y="3084513"/>
            <a:ext cx="1655762" cy="274637"/>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Horizontal pressure</a:t>
            </a:r>
          </a:p>
        </p:txBody>
      </p:sp>
      <p:sp>
        <p:nvSpPr>
          <p:cNvPr id="63521" name="Text Box 33"/>
          <p:cNvSpPr txBox="1">
            <a:spLocks noChangeArrowheads="1"/>
          </p:cNvSpPr>
          <p:nvPr/>
        </p:nvSpPr>
        <p:spPr bwMode="auto">
          <a:xfrm>
            <a:off x="3224213" y="5113338"/>
            <a:ext cx="1512887" cy="274637"/>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Vertical pressure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all"/>
          <p:cNvPicPr>
            <a:picLocks noChangeAspect="1" noChangeArrowheads="1"/>
          </p:cNvPicPr>
          <p:nvPr/>
        </p:nvPicPr>
        <p:blipFill>
          <a:blip r:embed="rId3"/>
          <a:srcRect/>
          <a:stretch>
            <a:fillRect/>
          </a:stretch>
        </p:blipFill>
        <p:spPr bwMode="auto">
          <a:xfrm>
            <a:off x="5456238" y="1106488"/>
            <a:ext cx="2376487" cy="2322512"/>
          </a:xfrm>
          <a:prstGeom prst="rect">
            <a:avLst/>
          </a:prstGeom>
          <a:noFill/>
        </p:spPr>
      </p:pic>
      <p:sp>
        <p:nvSpPr>
          <p:cNvPr id="65540" name="Text Box 4"/>
          <p:cNvSpPr txBox="1">
            <a:spLocks noChangeArrowheads="1"/>
          </p:cNvSpPr>
          <p:nvPr/>
        </p:nvSpPr>
        <p:spPr bwMode="auto">
          <a:xfrm>
            <a:off x="5702300" y="2506663"/>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65541" name="Text Box 5"/>
          <p:cNvSpPr txBox="1">
            <a:spLocks noChangeArrowheads="1"/>
          </p:cNvSpPr>
          <p:nvPr/>
        </p:nvSpPr>
        <p:spPr bwMode="auto">
          <a:xfrm>
            <a:off x="7461250" y="1746250"/>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a:t>
            </a:r>
          </a:p>
        </p:txBody>
      </p:sp>
      <p:sp>
        <p:nvSpPr>
          <p:cNvPr id="65542" name="Text Box 6"/>
          <p:cNvSpPr txBox="1">
            <a:spLocks noChangeArrowheads="1"/>
          </p:cNvSpPr>
          <p:nvPr/>
        </p:nvSpPr>
        <p:spPr bwMode="auto">
          <a:xfrm>
            <a:off x="6334125" y="2312988"/>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pic>
        <p:nvPicPr>
          <p:cNvPr id="65543" name="Picture 7" descr="hall2"/>
          <p:cNvPicPr>
            <a:picLocks noChangeAspect="1" noChangeArrowheads="1"/>
          </p:cNvPicPr>
          <p:nvPr/>
        </p:nvPicPr>
        <p:blipFill>
          <a:blip r:embed="rId4"/>
          <a:srcRect/>
          <a:stretch>
            <a:fillRect/>
          </a:stretch>
        </p:blipFill>
        <p:spPr bwMode="auto">
          <a:xfrm>
            <a:off x="5611813" y="3925888"/>
            <a:ext cx="2376487" cy="2235200"/>
          </a:xfrm>
          <a:prstGeom prst="rect">
            <a:avLst/>
          </a:prstGeom>
          <a:noFill/>
        </p:spPr>
      </p:pic>
      <p:sp>
        <p:nvSpPr>
          <p:cNvPr id="65544" name="Text Box 8"/>
          <p:cNvSpPr txBox="1">
            <a:spLocks noChangeArrowheads="1"/>
          </p:cNvSpPr>
          <p:nvPr/>
        </p:nvSpPr>
        <p:spPr bwMode="auto">
          <a:xfrm>
            <a:off x="5683250" y="4090988"/>
            <a:ext cx="277813"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65545" name="Text Box 9"/>
          <p:cNvSpPr txBox="1">
            <a:spLocks noChangeArrowheads="1"/>
          </p:cNvSpPr>
          <p:nvPr/>
        </p:nvSpPr>
        <p:spPr bwMode="auto">
          <a:xfrm>
            <a:off x="6797675" y="3692525"/>
            <a:ext cx="2682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a:t>
            </a:r>
          </a:p>
        </p:txBody>
      </p:sp>
      <p:sp>
        <p:nvSpPr>
          <p:cNvPr id="65546" name="Text Box 10"/>
          <p:cNvSpPr txBox="1">
            <a:spLocks noChangeArrowheads="1"/>
          </p:cNvSpPr>
          <p:nvPr/>
        </p:nvSpPr>
        <p:spPr bwMode="auto">
          <a:xfrm>
            <a:off x="7053263" y="3692525"/>
            <a:ext cx="2682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2</a:t>
            </a:r>
          </a:p>
        </p:txBody>
      </p:sp>
      <p:sp>
        <p:nvSpPr>
          <p:cNvPr id="65547" name="Text Box 11"/>
          <p:cNvSpPr txBox="1">
            <a:spLocks noChangeArrowheads="1"/>
          </p:cNvSpPr>
          <p:nvPr/>
        </p:nvSpPr>
        <p:spPr bwMode="auto">
          <a:xfrm>
            <a:off x="7305675" y="3692525"/>
            <a:ext cx="2682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3</a:t>
            </a:r>
          </a:p>
        </p:txBody>
      </p:sp>
      <p:sp>
        <p:nvSpPr>
          <p:cNvPr id="65548" name="Text Box 12"/>
          <p:cNvSpPr txBox="1">
            <a:spLocks noChangeArrowheads="1"/>
          </p:cNvSpPr>
          <p:nvPr/>
        </p:nvSpPr>
        <p:spPr bwMode="auto">
          <a:xfrm>
            <a:off x="7245350" y="6078538"/>
            <a:ext cx="2682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4</a:t>
            </a:r>
          </a:p>
        </p:txBody>
      </p:sp>
      <p:sp>
        <p:nvSpPr>
          <p:cNvPr id="65549" name="Text Box 13"/>
          <p:cNvSpPr txBox="1">
            <a:spLocks noChangeArrowheads="1"/>
          </p:cNvSpPr>
          <p:nvPr/>
        </p:nvSpPr>
        <p:spPr bwMode="auto">
          <a:xfrm>
            <a:off x="7493000" y="6078538"/>
            <a:ext cx="2682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2</a:t>
            </a:r>
          </a:p>
        </p:txBody>
      </p:sp>
      <p:sp>
        <p:nvSpPr>
          <p:cNvPr id="65550" name="Text Box 14"/>
          <p:cNvSpPr txBox="1">
            <a:spLocks noChangeArrowheads="1"/>
          </p:cNvSpPr>
          <p:nvPr/>
        </p:nvSpPr>
        <p:spPr bwMode="auto">
          <a:xfrm>
            <a:off x="7905750" y="4495800"/>
            <a:ext cx="1897063" cy="1098550"/>
          </a:xfrm>
          <a:prstGeom prst="rect">
            <a:avLst/>
          </a:prstGeom>
          <a:noFill/>
          <a:ln w="9525" algn="ctr">
            <a:noFill/>
            <a:miter lim="800000"/>
            <a:headEnd/>
            <a:tailEnd/>
          </a:ln>
          <a:effectLst/>
        </p:spPr>
        <p:txBody>
          <a:bodyPr wrap="none">
            <a:spAutoFit/>
          </a:bodyPr>
          <a:lstStyle/>
          <a:p>
            <a:pPr marL="342900" indent="-342900">
              <a:spcBef>
                <a:spcPct val="50000"/>
              </a:spcBef>
              <a:buFontTx/>
              <a:buAutoNum type="arabicPeriod"/>
            </a:pPr>
            <a:r>
              <a:rPr lang="en-US" altLang="ko-KR" sz="1200" b="1">
                <a:ea typeface="굴림" pitchFamily="50" charset="-127"/>
              </a:rPr>
              <a:t>Bezel</a:t>
            </a:r>
          </a:p>
          <a:p>
            <a:pPr marL="342900" indent="-342900">
              <a:spcBef>
                <a:spcPct val="50000"/>
              </a:spcBef>
              <a:buFontTx/>
              <a:buAutoNum type="arabicPeriod"/>
            </a:pPr>
            <a:r>
              <a:rPr lang="en-US" altLang="ko-KR" sz="1200" b="1">
                <a:ea typeface="굴림" pitchFamily="50" charset="-127"/>
              </a:rPr>
              <a:t>Permanent magnet</a:t>
            </a:r>
          </a:p>
          <a:p>
            <a:pPr marL="342900" indent="-342900">
              <a:spcBef>
                <a:spcPct val="50000"/>
              </a:spcBef>
              <a:buFontTx/>
              <a:buAutoNum type="arabicPeriod"/>
            </a:pPr>
            <a:r>
              <a:rPr lang="en-US" altLang="ko-KR" sz="1200" b="1">
                <a:ea typeface="굴림" pitchFamily="50" charset="-127"/>
              </a:rPr>
              <a:t>Semiconductor</a:t>
            </a:r>
          </a:p>
          <a:p>
            <a:pPr marL="342900" indent="-342900">
              <a:spcBef>
                <a:spcPct val="50000"/>
              </a:spcBef>
              <a:buFontTx/>
              <a:buAutoNum type="arabicPeriod"/>
            </a:pPr>
            <a:r>
              <a:rPr lang="en-US" altLang="ko-KR" sz="1200" b="1">
                <a:ea typeface="굴림" pitchFamily="50" charset="-127"/>
              </a:rPr>
              <a:t>gap</a:t>
            </a:r>
          </a:p>
        </p:txBody>
      </p:sp>
      <p:pic>
        <p:nvPicPr>
          <p:cNvPr id="65551" name="Picture 15" descr="hall3"/>
          <p:cNvPicPr>
            <a:picLocks noChangeAspect="1" noChangeArrowheads="1"/>
          </p:cNvPicPr>
          <p:nvPr/>
        </p:nvPicPr>
        <p:blipFill>
          <a:blip r:embed="rId5"/>
          <a:srcRect/>
          <a:stretch>
            <a:fillRect/>
          </a:stretch>
        </p:blipFill>
        <p:spPr bwMode="auto">
          <a:xfrm>
            <a:off x="939800" y="1557338"/>
            <a:ext cx="2984500" cy="4032250"/>
          </a:xfrm>
          <a:prstGeom prst="rect">
            <a:avLst/>
          </a:prstGeom>
          <a:noFill/>
        </p:spPr>
      </p:pic>
      <p:sp>
        <p:nvSpPr>
          <p:cNvPr id="65552" name="Text Box 16"/>
          <p:cNvSpPr txBox="1">
            <a:spLocks noChangeArrowheads="1"/>
          </p:cNvSpPr>
          <p:nvPr/>
        </p:nvSpPr>
        <p:spPr bwMode="auto">
          <a:xfrm rot="1064320">
            <a:off x="2432050" y="1858963"/>
            <a:ext cx="366713"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H</a:t>
            </a:r>
          </a:p>
        </p:txBody>
      </p:sp>
      <p:sp>
        <p:nvSpPr>
          <p:cNvPr id="65553" name="Text Box 17"/>
          <p:cNvSpPr txBox="1">
            <a:spLocks noChangeArrowheads="1"/>
          </p:cNvSpPr>
          <p:nvPr/>
        </p:nvSpPr>
        <p:spPr bwMode="auto">
          <a:xfrm>
            <a:off x="3600450" y="2370138"/>
            <a:ext cx="2349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65554" name="Text Box 18"/>
          <p:cNvSpPr txBox="1">
            <a:spLocks noChangeArrowheads="1"/>
          </p:cNvSpPr>
          <p:nvPr/>
        </p:nvSpPr>
        <p:spPr bwMode="auto">
          <a:xfrm>
            <a:off x="1136650" y="4508500"/>
            <a:ext cx="2730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65555" name="Text Box 19"/>
          <p:cNvSpPr txBox="1">
            <a:spLocks noChangeArrowheads="1"/>
          </p:cNvSpPr>
          <p:nvPr/>
        </p:nvSpPr>
        <p:spPr bwMode="auto">
          <a:xfrm>
            <a:off x="906463" y="3016250"/>
            <a:ext cx="2730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65556" name="Text Box 20"/>
          <p:cNvSpPr txBox="1">
            <a:spLocks noChangeArrowheads="1"/>
          </p:cNvSpPr>
          <p:nvPr/>
        </p:nvSpPr>
        <p:spPr bwMode="auto">
          <a:xfrm>
            <a:off x="3944938" y="3789363"/>
            <a:ext cx="2349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65557" name="Text Box 21"/>
          <p:cNvSpPr txBox="1">
            <a:spLocks noChangeArrowheads="1"/>
          </p:cNvSpPr>
          <p:nvPr/>
        </p:nvSpPr>
        <p:spPr bwMode="auto">
          <a:xfrm>
            <a:off x="631825" y="3644900"/>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H</a:t>
            </a:r>
          </a:p>
        </p:txBody>
      </p:sp>
      <p:sp>
        <p:nvSpPr>
          <p:cNvPr id="65558" name="Text Box 22"/>
          <p:cNvSpPr txBox="1">
            <a:spLocks noChangeArrowheads="1"/>
          </p:cNvSpPr>
          <p:nvPr/>
        </p:nvSpPr>
        <p:spPr bwMode="auto">
          <a:xfrm>
            <a:off x="2020888" y="2852738"/>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65559" name="Text Box 23"/>
          <p:cNvSpPr txBox="1">
            <a:spLocks noChangeArrowheads="1"/>
          </p:cNvSpPr>
          <p:nvPr/>
        </p:nvSpPr>
        <p:spPr bwMode="auto">
          <a:xfrm>
            <a:off x="2000250" y="5013325"/>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a:t>
            </a:r>
          </a:p>
        </p:txBody>
      </p:sp>
      <p:sp>
        <p:nvSpPr>
          <p:cNvPr id="65560" name="Text Box 24"/>
          <p:cNvSpPr txBox="1">
            <a:spLocks noChangeArrowheads="1"/>
          </p:cNvSpPr>
          <p:nvPr/>
        </p:nvSpPr>
        <p:spPr bwMode="auto">
          <a:xfrm>
            <a:off x="250825"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Hall effect</a:t>
            </a:r>
          </a:p>
        </p:txBody>
      </p:sp>
      <p:sp>
        <p:nvSpPr>
          <p:cNvPr id="65561" name="Text Box 25"/>
          <p:cNvSpPr txBox="1">
            <a:spLocks noChangeArrowheads="1"/>
          </p:cNvSpPr>
          <p:nvPr/>
        </p:nvSpPr>
        <p:spPr bwMode="auto">
          <a:xfrm>
            <a:off x="5673725" y="6308725"/>
            <a:ext cx="2693988"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Actual use in a distributor</a:t>
            </a:r>
          </a:p>
        </p:txBody>
      </p:sp>
      <p:sp>
        <p:nvSpPr>
          <p:cNvPr id="65562" name="Text Box 26"/>
          <p:cNvSpPr txBox="1">
            <a:spLocks noChangeArrowheads="1"/>
          </p:cNvSpPr>
          <p:nvPr/>
        </p:nvSpPr>
        <p:spPr bwMode="auto">
          <a:xfrm>
            <a:off x="344488" y="5661025"/>
            <a:ext cx="4502150"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Electrons are deflected by the magnetic field</a:t>
            </a:r>
          </a:p>
        </p:txBody>
      </p:sp>
      <p:sp>
        <p:nvSpPr>
          <p:cNvPr id="65563" name="Text Box 27"/>
          <p:cNvSpPr txBox="1">
            <a:spLocks noChangeArrowheads="1"/>
          </p:cNvSpPr>
          <p:nvPr/>
        </p:nvSpPr>
        <p:spPr bwMode="auto">
          <a:xfrm>
            <a:off x="5889625" y="3213100"/>
            <a:ext cx="1157288" cy="336550"/>
          </a:xfrm>
          <a:prstGeom prst="rect">
            <a:avLst/>
          </a:prstGeom>
          <a:noFill/>
          <a:ln w="9525">
            <a:noFill/>
            <a:miter lim="800000"/>
            <a:headEnd/>
            <a:tailEnd/>
          </a:ln>
          <a:effectLst/>
        </p:spPr>
        <p:txBody>
          <a:bodyPr wrap="none">
            <a:spAutoFit/>
          </a:bodyPr>
          <a:lstStyle/>
          <a:p>
            <a:r>
              <a:rPr lang="en-US" altLang="ko-KR" sz="1600" b="1">
                <a:ea typeface="굴림" pitchFamily="50" charset="-127"/>
              </a:rPr>
              <a:t>Hall effect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200025" y="692150"/>
            <a:ext cx="4319588" cy="396875"/>
          </a:xfrm>
          <a:prstGeom prst="rect">
            <a:avLst/>
          </a:prstGeom>
          <a:noFill/>
          <a:ln w="9525">
            <a:noFill/>
            <a:miter lim="800000"/>
            <a:headEnd/>
            <a:tailEnd/>
          </a:ln>
          <a:effectLst/>
        </p:spPr>
        <p:txBody>
          <a:bodyPr>
            <a:spAutoFit/>
          </a:bodyPr>
          <a:lstStyle/>
          <a:p>
            <a:pPr>
              <a:spcBef>
                <a:spcPct val="50000"/>
              </a:spcBef>
            </a:pPr>
            <a:r>
              <a:rPr lang="ko-KR" altLang="en-US" sz="2000" b="1">
                <a:ea typeface="굴림" pitchFamily="50" charset="-127"/>
              </a:rPr>
              <a:t> </a:t>
            </a:r>
            <a:endParaRPr lang="en-US" altLang="ko-KR" sz="2000" b="1">
              <a:ea typeface="굴림" pitchFamily="50" charset="-127"/>
            </a:endParaRPr>
          </a:p>
        </p:txBody>
      </p:sp>
      <p:pic>
        <p:nvPicPr>
          <p:cNvPr id="67587" name="Picture 3" descr="EMV testing"/>
          <p:cNvPicPr>
            <a:picLocks noGrp="1" noChangeAspect="1" noChangeArrowheads="1"/>
          </p:cNvPicPr>
          <p:nvPr>
            <p:ph sz="quarter" idx="3"/>
          </p:nvPr>
        </p:nvPicPr>
        <p:blipFill>
          <a:blip r:embed="rId3"/>
          <a:srcRect/>
          <a:stretch>
            <a:fillRect/>
          </a:stretch>
        </p:blipFill>
        <p:spPr bwMode="auto">
          <a:xfrm>
            <a:off x="1136650" y="1196975"/>
            <a:ext cx="2625725" cy="2663825"/>
          </a:xfrm>
          <a:noFill/>
          <a:ln>
            <a:miter lim="800000"/>
            <a:headEnd/>
            <a:tailEnd/>
          </a:ln>
        </p:spPr>
      </p:pic>
      <p:pic>
        <p:nvPicPr>
          <p:cNvPr id="67589" name="Picture 5" descr="Electromagnetic"/>
          <p:cNvPicPr>
            <a:picLocks noChangeAspect="1" noChangeArrowheads="1"/>
          </p:cNvPicPr>
          <p:nvPr/>
        </p:nvPicPr>
        <p:blipFill>
          <a:blip r:embed="rId4"/>
          <a:srcRect/>
          <a:stretch>
            <a:fillRect/>
          </a:stretch>
        </p:blipFill>
        <p:spPr bwMode="auto">
          <a:xfrm>
            <a:off x="558800" y="4437063"/>
            <a:ext cx="4033838" cy="1698625"/>
          </a:xfrm>
          <a:prstGeom prst="rect">
            <a:avLst/>
          </a:prstGeom>
          <a:noFill/>
        </p:spPr>
      </p:pic>
      <p:pic>
        <p:nvPicPr>
          <p:cNvPr id="67590" name="Picture 6" descr="Electromagnetic2"/>
          <p:cNvPicPr>
            <a:picLocks noChangeAspect="1" noChangeArrowheads="1"/>
          </p:cNvPicPr>
          <p:nvPr/>
        </p:nvPicPr>
        <p:blipFill>
          <a:blip r:embed="rId5" cstate="print"/>
          <a:srcRect/>
          <a:stretch>
            <a:fillRect/>
          </a:stretch>
        </p:blipFill>
        <p:spPr bwMode="auto">
          <a:xfrm>
            <a:off x="5240338" y="909638"/>
            <a:ext cx="3222625" cy="5543550"/>
          </a:xfrm>
          <a:prstGeom prst="rect">
            <a:avLst/>
          </a:prstGeom>
          <a:noFill/>
        </p:spPr>
      </p:pic>
      <p:sp>
        <p:nvSpPr>
          <p:cNvPr id="67591" name="Text Box 7"/>
          <p:cNvSpPr txBox="1">
            <a:spLocks noChangeArrowheads="1"/>
          </p:cNvSpPr>
          <p:nvPr/>
        </p:nvSpPr>
        <p:spPr bwMode="auto">
          <a:xfrm>
            <a:off x="5294313" y="1570038"/>
            <a:ext cx="187166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Radio shield connector</a:t>
            </a:r>
          </a:p>
        </p:txBody>
      </p:sp>
      <p:sp>
        <p:nvSpPr>
          <p:cNvPr id="67592" name="Text Box 8"/>
          <p:cNvSpPr txBox="1">
            <a:spLocks noChangeArrowheads="1"/>
          </p:cNvSpPr>
          <p:nvPr/>
        </p:nvSpPr>
        <p:spPr bwMode="auto">
          <a:xfrm>
            <a:off x="7454900" y="1570038"/>
            <a:ext cx="18986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Radio shield distributor</a:t>
            </a:r>
          </a:p>
        </p:txBody>
      </p:sp>
      <p:sp>
        <p:nvSpPr>
          <p:cNvPr id="67593" name="Text Box 9"/>
          <p:cNvSpPr txBox="1">
            <a:spLocks noChangeArrowheads="1"/>
          </p:cNvSpPr>
          <p:nvPr/>
        </p:nvSpPr>
        <p:spPr bwMode="auto">
          <a:xfrm>
            <a:off x="7742238" y="2362200"/>
            <a:ext cx="15382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Parallel condenser</a:t>
            </a:r>
          </a:p>
        </p:txBody>
      </p:sp>
      <p:sp>
        <p:nvSpPr>
          <p:cNvPr id="67594" name="Text Box 10"/>
          <p:cNvSpPr txBox="1">
            <a:spLocks noChangeArrowheads="1"/>
          </p:cNvSpPr>
          <p:nvPr/>
        </p:nvSpPr>
        <p:spPr bwMode="auto">
          <a:xfrm>
            <a:off x="7742238" y="3186113"/>
            <a:ext cx="1536700" cy="661987"/>
          </a:xfrm>
          <a:prstGeom prst="rect">
            <a:avLst/>
          </a:prstGeom>
          <a:noFill/>
          <a:ln w="9525" algn="ctr">
            <a:noFill/>
            <a:miter lim="800000"/>
            <a:headEnd/>
            <a:tailEnd/>
          </a:ln>
          <a:effectLst/>
        </p:spPr>
        <p:txBody>
          <a:bodyPr wrap="none">
            <a:spAutoFit/>
          </a:bodyPr>
          <a:lstStyle/>
          <a:p>
            <a:pPr>
              <a:lnSpc>
                <a:spcPct val="70000"/>
              </a:lnSpc>
              <a:spcBef>
                <a:spcPct val="50000"/>
              </a:spcBef>
            </a:pPr>
            <a:r>
              <a:rPr lang="en-US" altLang="ko-KR" sz="1200" b="1">
                <a:ea typeface="굴림" pitchFamily="50" charset="-127"/>
              </a:rPr>
              <a:t>Bypass condenser</a:t>
            </a:r>
          </a:p>
          <a:p>
            <a:pPr>
              <a:lnSpc>
                <a:spcPct val="70000"/>
              </a:lnSpc>
              <a:spcBef>
                <a:spcPct val="50000"/>
              </a:spcBef>
            </a:pPr>
            <a:r>
              <a:rPr lang="en-US" altLang="ko-KR" sz="1200" b="1">
                <a:ea typeface="굴림" pitchFamily="50" charset="-127"/>
              </a:rPr>
              <a:t>G : Ground</a:t>
            </a:r>
          </a:p>
          <a:p>
            <a:pPr>
              <a:lnSpc>
                <a:spcPct val="70000"/>
              </a:lnSpc>
              <a:spcBef>
                <a:spcPct val="50000"/>
              </a:spcBef>
            </a:pPr>
            <a:r>
              <a:rPr lang="en-US" altLang="ko-KR" sz="1200" b="1">
                <a:ea typeface="굴림" pitchFamily="50" charset="-127"/>
              </a:rPr>
              <a:t>C : Current</a:t>
            </a:r>
          </a:p>
        </p:txBody>
      </p:sp>
      <p:sp>
        <p:nvSpPr>
          <p:cNvPr id="67595" name="Text Box 11"/>
          <p:cNvSpPr txBox="1">
            <a:spLocks noChangeArrowheads="1"/>
          </p:cNvSpPr>
          <p:nvPr/>
        </p:nvSpPr>
        <p:spPr bwMode="auto">
          <a:xfrm>
            <a:off x="5778500" y="2513013"/>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67596" name="Text Box 12"/>
          <p:cNvSpPr txBox="1">
            <a:spLocks noChangeArrowheads="1"/>
          </p:cNvSpPr>
          <p:nvPr/>
        </p:nvSpPr>
        <p:spPr bwMode="auto">
          <a:xfrm>
            <a:off x="6288088" y="3576638"/>
            <a:ext cx="3032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G</a:t>
            </a:r>
          </a:p>
        </p:txBody>
      </p:sp>
      <p:sp>
        <p:nvSpPr>
          <p:cNvPr id="67597" name="Text Box 13"/>
          <p:cNvSpPr txBox="1">
            <a:spLocks noChangeArrowheads="1"/>
          </p:cNvSpPr>
          <p:nvPr/>
        </p:nvSpPr>
        <p:spPr bwMode="auto">
          <a:xfrm>
            <a:off x="7383463" y="5084763"/>
            <a:ext cx="3032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G</a:t>
            </a:r>
          </a:p>
        </p:txBody>
      </p:sp>
      <p:sp>
        <p:nvSpPr>
          <p:cNvPr id="67598" name="Text Box 14"/>
          <p:cNvSpPr txBox="1">
            <a:spLocks noChangeArrowheads="1"/>
          </p:cNvSpPr>
          <p:nvPr/>
        </p:nvSpPr>
        <p:spPr bwMode="auto">
          <a:xfrm>
            <a:off x="5294313" y="436562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67599" name="Text Box 15"/>
          <p:cNvSpPr txBox="1">
            <a:spLocks noChangeArrowheads="1"/>
          </p:cNvSpPr>
          <p:nvPr/>
        </p:nvSpPr>
        <p:spPr bwMode="auto">
          <a:xfrm>
            <a:off x="250825"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Electromagnetic compatibility</a:t>
            </a:r>
          </a:p>
        </p:txBody>
      </p:sp>
      <p:sp>
        <p:nvSpPr>
          <p:cNvPr id="67600" name="Text Box 16"/>
          <p:cNvSpPr txBox="1">
            <a:spLocks noChangeArrowheads="1"/>
          </p:cNvSpPr>
          <p:nvPr/>
        </p:nvSpPr>
        <p:spPr bwMode="auto">
          <a:xfrm>
            <a:off x="992188" y="3816350"/>
            <a:ext cx="3241675" cy="274638"/>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Testing for electro magnetic compatibility</a:t>
            </a:r>
          </a:p>
        </p:txBody>
      </p:sp>
      <p:sp>
        <p:nvSpPr>
          <p:cNvPr id="67601" name="Text Box 17"/>
          <p:cNvSpPr txBox="1">
            <a:spLocks noChangeArrowheads="1"/>
          </p:cNvSpPr>
          <p:nvPr/>
        </p:nvSpPr>
        <p:spPr bwMode="auto">
          <a:xfrm>
            <a:off x="344488" y="6165850"/>
            <a:ext cx="4319587" cy="274638"/>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Negative influence of electromagnetic wave radiation</a:t>
            </a:r>
          </a:p>
        </p:txBody>
      </p:sp>
      <p:sp>
        <p:nvSpPr>
          <p:cNvPr id="67602" name="Text Box 18"/>
          <p:cNvSpPr txBox="1">
            <a:spLocks noChangeArrowheads="1"/>
          </p:cNvSpPr>
          <p:nvPr/>
        </p:nvSpPr>
        <p:spPr bwMode="auto">
          <a:xfrm>
            <a:off x="4808538" y="6437313"/>
            <a:ext cx="4895850" cy="274637"/>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Samples of countermeasures against electromagnetic radiation.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PICT2677"/>
          <p:cNvPicPr>
            <a:picLocks noChangeAspect="1" noChangeArrowheads="1"/>
          </p:cNvPicPr>
          <p:nvPr/>
        </p:nvPicPr>
        <p:blipFill>
          <a:blip r:embed="rId3"/>
          <a:srcRect/>
          <a:stretch>
            <a:fillRect/>
          </a:stretch>
        </p:blipFill>
        <p:spPr bwMode="auto">
          <a:xfrm>
            <a:off x="273050" y="4365625"/>
            <a:ext cx="3095625" cy="2132013"/>
          </a:xfrm>
          <a:prstGeom prst="rect">
            <a:avLst/>
          </a:prstGeom>
          <a:noFill/>
          <a:ln w="9525">
            <a:noFill/>
            <a:miter lim="800000"/>
            <a:headEnd/>
            <a:tailEnd/>
          </a:ln>
          <a:effectLst/>
        </p:spPr>
      </p:pic>
      <p:pic>
        <p:nvPicPr>
          <p:cNvPr id="69635" name="Picture 3" descr="PICT2665"/>
          <p:cNvPicPr>
            <a:picLocks noChangeAspect="1" noChangeArrowheads="1"/>
          </p:cNvPicPr>
          <p:nvPr/>
        </p:nvPicPr>
        <p:blipFill>
          <a:blip r:embed="rId4"/>
          <a:srcRect/>
          <a:stretch>
            <a:fillRect/>
          </a:stretch>
        </p:blipFill>
        <p:spPr bwMode="auto">
          <a:xfrm>
            <a:off x="273050" y="1268413"/>
            <a:ext cx="3095625" cy="2551112"/>
          </a:xfrm>
          <a:prstGeom prst="rect">
            <a:avLst/>
          </a:prstGeom>
          <a:noFill/>
          <a:ln w="9525">
            <a:noFill/>
            <a:miter lim="800000"/>
            <a:headEnd/>
            <a:tailEnd/>
          </a:ln>
          <a:effectLst/>
        </p:spPr>
      </p:pic>
      <p:pic>
        <p:nvPicPr>
          <p:cNvPr id="69637" name="Picture 5" descr="mixed"/>
          <p:cNvPicPr>
            <a:picLocks noChangeAspect="1" noChangeArrowheads="1"/>
          </p:cNvPicPr>
          <p:nvPr/>
        </p:nvPicPr>
        <p:blipFill>
          <a:blip r:embed="rId5"/>
          <a:srcRect/>
          <a:stretch>
            <a:fillRect/>
          </a:stretch>
        </p:blipFill>
        <p:spPr bwMode="auto">
          <a:xfrm>
            <a:off x="3873500" y="1268413"/>
            <a:ext cx="5184775" cy="2652712"/>
          </a:xfrm>
          <a:prstGeom prst="rect">
            <a:avLst/>
          </a:prstGeom>
          <a:noFill/>
        </p:spPr>
      </p:pic>
      <p:sp>
        <p:nvSpPr>
          <p:cNvPr id="69638" name="Text Box 6"/>
          <p:cNvSpPr txBox="1">
            <a:spLocks noChangeArrowheads="1"/>
          </p:cNvSpPr>
          <p:nvPr/>
        </p:nvSpPr>
        <p:spPr bwMode="auto">
          <a:xfrm>
            <a:off x="3808413" y="1141413"/>
            <a:ext cx="35242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10</a:t>
            </a:r>
          </a:p>
        </p:txBody>
      </p:sp>
      <p:sp>
        <p:nvSpPr>
          <p:cNvPr id="69639" name="Text Box 7"/>
          <p:cNvSpPr txBox="1">
            <a:spLocks noChangeArrowheads="1"/>
          </p:cNvSpPr>
          <p:nvPr/>
        </p:nvSpPr>
        <p:spPr bwMode="auto">
          <a:xfrm>
            <a:off x="3844925" y="149701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V</a:t>
            </a:r>
          </a:p>
        </p:txBody>
      </p:sp>
      <p:sp>
        <p:nvSpPr>
          <p:cNvPr id="69640" name="Text Box 8"/>
          <p:cNvSpPr txBox="1">
            <a:spLocks noChangeArrowheads="1"/>
          </p:cNvSpPr>
          <p:nvPr/>
        </p:nvSpPr>
        <p:spPr bwMode="auto">
          <a:xfrm>
            <a:off x="3854450" y="1709738"/>
            <a:ext cx="268288" cy="274637"/>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5</a:t>
            </a:r>
          </a:p>
        </p:txBody>
      </p:sp>
      <p:sp>
        <p:nvSpPr>
          <p:cNvPr id="69641" name="Text Box 9"/>
          <p:cNvSpPr txBox="1">
            <a:spLocks noChangeArrowheads="1"/>
          </p:cNvSpPr>
          <p:nvPr/>
        </p:nvSpPr>
        <p:spPr bwMode="auto">
          <a:xfrm>
            <a:off x="3863975" y="2266950"/>
            <a:ext cx="2682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0</a:t>
            </a:r>
          </a:p>
        </p:txBody>
      </p:sp>
      <p:sp>
        <p:nvSpPr>
          <p:cNvPr id="69642" name="Text Box 10"/>
          <p:cNvSpPr txBox="1">
            <a:spLocks noChangeArrowheads="1"/>
          </p:cNvSpPr>
          <p:nvPr/>
        </p:nvSpPr>
        <p:spPr bwMode="auto">
          <a:xfrm>
            <a:off x="3810000" y="2852738"/>
            <a:ext cx="3190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-5</a:t>
            </a:r>
          </a:p>
        </p:txBody>
      </p:sp>
      <p:sp>
        <p:nvSpPr>
          <p:cNvPr id="69643" name="Text Box 11"/>
          <p:cNvSpPr txBox="1">
            <a:spLocks noChangeArrowheads="1"/>
          </p:cNvSpPr>
          <p:nvPr/>
        </p:nvSpPr>
        <p:spPr bwMode="auto">
          <a:xfrm>
            <a:off x="3752850" y="3395663"/>
            <a:ext cx="40322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-10</a:t>
            </a:r>
          </a:p>
        </p:txBody>
      </p:sp>
      <p:sp>
        <p:nvSpPr>
          <p:cNvPr id="69644" name="Text Box 12"/>
          <p:cNvSpPr txBox="1">
            <a:spLocks noChangeArrowheads="1"/>
          </p:cNvSpPr>
          <p:nvPr/>
        </p:nvSpPr>
        <p:spPr bwMode="auto">
          <a:xfrm>
            <a:off x="4110038" y="1141413"/>
            <a:ext cx="35242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10</a:t>
            </a:r>
          </a:p>
        </p:txBody>
      </p:sp>
      <p:sp>
        <p:nvSpPr>
          <p:cNvPr id="69645" name="Text Box 13"/>
          <p:cNvSpPr txBox="1">
            <a:spLocks noChangeArrowheads="1"/>
          </p:cNvSpPr>
          <p:nvPr/>
        </p:nvSpPr>
        <p:spPr bwMode="auto">
          <a:xfrm>
            <a:off x="4146550" y="149701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V</a:t>
            </a:r>
          </a:p>
        </p:txBody>
      </p:sp>
      <p:sp>
        <p:nvSpPr>
          <p:cNvPr id="69646" name="Text Box 14"/>
          <p:cNvSpPr txBox="1">
            <a:spLocks noChangeArrowheads="1"/>
          </p:cNvSpPr>
          <p:nvPr/>
        </p:nvSpPr>
        <p:spPr bwMode="auto">
          <a:xfrm>
            <a:off x="4156075" y="1709738"/>
            <a:ext cx="268288" cy="274637"/>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5</a:t>
            </a:r>
          </a:p>
        </p:txBody>
      </p:sp>
      <p:sp>
        <p:nvSpPr>
          <p:cNvPr id="69647" name="Text Box 15"/>
          <p:cNvSpPr txBox="1">
            <a:spLocks noChangeArrowheads="1"/>
          </p:cNvSpPr>
          <p:nvPr/>
        </p:nvSpPr>
        <p:spPr bwMode="auto">
          <a:xfrm>
            <a:off x="4165600" y="2266950"/>
            <a:ext cx="2682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0</a:t>
            </a:r>
          </a:p>
        </p:txBody>
      </p:sp>
      <p:sp>
        <p:nvSpPr>
          <p:cNvPr id="69648" name="Text Box 16"/>
          <p:cNvSpPr txBox="1">
            <a:spLocks noChangeArrowheads="1"/>
          </p:cNvSpPr>
          <p:nvPr/>
        </p:nvSpPr>
        <p:spPr bwMode="auto">
          <a:xfrm>
            <a:off x="4111625" y="2852738"/>
            <a:ext cx="3190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-5</a:t>
            </a:r>
          </a:p>
        </p:txBody>
      </p:sp>
      <p:sp>
        <p:nvSpPr>
          <p:cNvPr id="69649" name="Text Box 17"/>
          <p:cNvSpPr txBox="1">
            <a:spLocks noChangeArrowheads="1"/>
          </p:cNvSpPr>
          <p:nvPr/>
        </p:nvSpPr>
        <p:spPr bwMode="auto">
          <a:xfrm>
            <a:off x="4054475" y="3395663"/>
            <a:ext cx="40322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-10</a:t>
            </a:r>
          </a:p>
        </p:txBody>
      </p:sp>
      <p:sp>
        <p:nvSpPr>
          <p:cNvPr id="69650" name="Text Box 18"/>
          <p:cNvSpPr txBox="1">
            <a:spLocks noChangeArrowheads="1"/>
          </p:cNvSpPr>
          <p:nvPr/>
        </p:nvSpPr>
        <p:spPr bwMode="auto">
          <a:xfrm>
            <a:off x="4273550" y="3573463"/>
            <a:ext cx="4964113"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0            5           10         15          20          25         30         35   ms  40</a:t>
            </a:r>
          </a:p>
        </p:txBody>
      </p:sp>
      <p:sp>
        <p:nvSpPr>
          <p:cNvPr id="69651" name="Text Box 19"/>
          <p:cNvSpPr txBox="1">
            <a:spLocks noChangeArrowheads="1"/>
          </p:cNvSpPr>
          <p:nvPr/>
        </p:nvSpPr>
        <p:spPr bwMode="auto">
          <a:xfrm rot="-5400000">
            <a:off x="3632200" y="2314575"/>
            <a:ext cx="35083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2</a:t>
            </a:r>
          </a:p>
        </p:txBody>
      </p:sp>
      <p:sp>
        <p:nvSpPr>
          <p:cNvPr id="69652" name="Text Box 20"/>
          <p:cNvSpPr txBox="1">
            <a:spLocks noChangeArrowheads="1"/>
          </p:cNvSpPr>
          <p:nvPr/>
        </p:nvSpPr>
        <p:spPr bwMode="auto">
          <a:xfrm rot="-5400000">
            <a:off x="3978275" y="2314575"/>
            <a:ext cx="35083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1</a:t>
            </a:r>
          </a:p>
        </p:txBody>
      </p:sp>
      <p:sp>
        <p:nvSpPr>
          <p:cNvPr id="69653" name="Text Box 21"/>
          <p:cNvSpPr txBox="1">
            <a:spLocks noChangeArrowheads="1"/>
          </p:cNvSpPr>
          <p:nvPr/>
        </p:nvSpPr>
        <p:spPr bwMode="auto">
          <a:xfrm>
            <a:off x="6357938" y="3709988"/>
            <a:ext cx="2349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t</a:t>
            </a:r>
          </a:p>
        </p:txBody>
      </p:sp>
      <p:sp>
        <p:nvSpPr>
          <p:cNvPr id="69654" name="Rectangle 22"/>
          <p:cNvSpPr>
            <a:spLocks noChangeArrowheads="1"/>
          </p:cNvSpPr>
          <p:nvPr/>
        </p:nvSpPr>
        <p:spPr bwMode="auto">
          <a:xfrm>
            <a:off x="3584575" y="4365625"/>
            <a:ext cx="6048375" cy="2116138"/>
          </a:xfrm>
          <a:prstGeom prst="rect">
            <a:avLst/>
          </a:prstGeom>
          <a:noFill/>
          <a:ln w="9525" algn="ctr">
            <a:solidFill>
              <a:schemeClr val="bg2"/>
            </a:solidFill>
            <a:miter lim="800000"/>
            <a:headEnd/>
            <a:tailEnd/>
          </a:ln>
          <a:effectLst/>
        </p:spPr>
        <p:txBody>
          <a:bodyPr wrap="none" anchor="ctr"/>
          <a:lstStyle/>
          <a:p>
            <a:endParaRPr lang="en-US"/>
          </a:p>
        </p:txBody>
      </p:sp>
      <p:pic>
        <p:nvPicPr>
          <p:cNvPr id="69655" name="Picture 23" descr="mixed2"/>
          <p:cNvPicPr>
            <a:picLocks noChangeAspect="1" noChangeArrowheads="1"/>
          </p:cNvPicPr>
          <p:nvPr/>
        </p:nvPicPr>
        <p:blipFill>
          <a:blip r:embed="rId6"/>
          <a:srcRect/>
          <a:stretch>
            <a:fillRect/>
          </a:stretch>
        </p:blipFill>
        <p:spPr bwMode="auto">
          <a:xfrm>
            <a:off x="3729038" y="4673600"/>
            <a:ext cx="5832475" cy="1192213"/>
          </a:xfrm>
          <a:prstGeom prst="rect">
            <a:avLst/>
          </a:prstGeom>
          <a:noFill/>
        </p:spPr>
      </p:pic>
      <p:sp>
        <p:nvSpPr>
          <p:cNvPr id="69656" name="Text Box 24"/>
          <p:cNvSpPr txBox="1">
            <a:spLocks noChangeArrowheads="1"/>
          </p:cNvSpPr>
          <p:nvPr/>
        </p:nvSpPr>
        <p:spPr bwMode="auto">
          <a:xfrm>
            <a:off x="250825"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Mixed voltage and capacitor</a:t>
            </a:r>
          </a:p>
        </p:txBody>
      </p:sp>
      <p:sp>
        <p:nvSpPr>
          <p:cNvPr id="69657" name="Text Box 25"/>
          <p:cNvSpPr txBox="1">
            <a:spLocks noChangeArrowheads="1"/>
          </p:cNvSpPr>
          <p:nvPr/>
        </p:nvSpPr>
        <p:spPr bwMode="auto">
          <a:xfrm>
            <a:off x="3729038" y="3884613"/>
            <a:ext cx="6176962" cy="336550"/>
          </a:xfrm>
          <a:prstGeom prst="rect">
            <a:avLst/>
          </a:prstGeom>
          <a:noFill/>
          <a:ln w="9525">
            <a:noFill/>
            <a:miter lim="800000"/>
            <a:headEnd/>
            <a:tailEnd/>
          </a:ln>
          <a:effectLst/>
        </p:spPr>
        <p:txBody>
          <a:bodyPr>
            <a:spAutoFit/>
          </a:bodyPr>
          <a:lstStyle/>
          <a:p>
            <a:pPr>
              <a:spcBef>
                <a:spcPct val="50000"/>
              </a:spcBef>
            </a:pPr>
            <a:r>
              <a:rPr lang="en-US" altLang="ko-KR" sz="1600">
                <a:ea typeface="굴림" pitchFamily="50" charset="-127"/>
              </a:rPr>
              <a:t>Mixed voltage  (e.g. noise from alternator above 5 volt supply)</a:t>
            </a:r>
          </a:p>
        </p:txBody>
      </p:sp>
      <p:sp>
        <p:nvSpPr>
          <p:cNvPr id="69658" name="Text Box 26"/>
          <p:cNvSpPr txBox="1">
            <a:spLocks noChangeArrowheads="1"/>
          </p:cNvSpPr>
          <p:nvPr/>
        </p:nvSpPr>
        <p:spPr bwMode="auto">
          <a:xfrm>
            <a:off x="1136650" y="6507163"/>
            <a:ext cx="2376488" cy="336550"/>
          </a:xfrm>
          <a:prstGeom prst="rect">
            <a:avLst/>
          </a:prstGeom>
          <a:noFill/>
          <a:ln w="9525">
            <a:noFill/>
            <a:miter lim="800000"/>
            <a:headEnd/>
            <a:tailEnd/>
          </a:ln>
          <a:effectLst/>
        </p:spPr>
        <p:txBody>
          <a:bodyPr>
            <a:spAutoFit/>
          </a:bodyPr>
          <a:lstStyle/>
          <a:p>
            <a:pPr>
              <a:spcBef>
                <a:spcPct val="50000"/>
              </a:spcBef>
            </a:pPr>
            <a:r>
              <a:rPr lang="en-US" altLang="ko-KR" sz="1600">
                <a:ea typeface="굴림" pitchFamily="50" charset="-127"/>
              </a:rPr>
              <a:t>Capacitor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3" name="Picture 3" descr="different"/>
          <p:cNvPicPr>
            <a:picLocks noChangeAspect="1" noChangeArrowheads="1"/>
          </p:cNvPicPr>
          <p:nvPr/>
        </p:nvPicPr>
        <p:blipFill>
          <a:blip r:embed="rId3"/>
          <a:srcRect/>
          <a:stretch>
            <a:fillRect/>
          </a:stretch>
        </p:blipFill>
        <p:spPr bwMode="auto">
          <a:xfrm>
            <a:off x="346075" y="1524000"/>
            <a:ext cx="4392613" cy="1976438"/>
          </a:xfrm>
          <a:prstGeom prst="rect">
            <a:avLst/>
          </a:prstGeom>
          <a:noFill/>
        </p:spPr>
      </p:pic>
      <p:pic>
        <p:nvPicPr>
          <p:cNvPr id="71684" name="Picture 4" descr="different2"/>
          <p:cNvPicPr>
            <a:picLocks noChangeAspect="1" noChangeArrowheads="1"/>
          </p:cNvPicPr>
          <p:nvPr/>
        </p:nvPicPr>
        <p:blipFill>
          <a:blip r:embed="rId4"/>
          <a:srcRect/>
          <a:stretch>
            <a:fillRect/>
          </a:stretch>
        </p:blipFill>
        <p:spPr bwMode="auto">
          <a:xfrm>
            <a:off x="344488" y="4076700"/>
            <a:ext cx="4394200" cy="1989138"/>
          </a:xfrm>
          <a:prstGeom prst="rect">
            <a:avLst/>
          </a:prstGeom>
          <a:noFill/>
        </p:spPr>
      </p:pic>
      <p:pic>
        <p:nvPicPr>
          <p:cNvPr id="71685" name="Picture 5" descr="different3"/>
          <p:cNvPicPr>
            <a:picLocks noChangeAspect="1" noChangeArrowheads="1"/>
          </p:cNvPicPr>
          <p:nvPr/>
        </p:nvPicPr>
        <p:blipFill>
          <a:blip r:embed="rId5"/>
          <a:srcRect/>
          <a:stretch>
            <a:fillRect/>
          </a:stretch>
        </p:blipFill>
        <p:spPr bwMode="auto">
          <a:xfrm>
            <a:off x="5113338" y="1531938"/>
            <a:ext cx="4376737" cy="1978025"/>
          </a:xfrm>
          <a:prstGeom prst="rect">
            <a:avLst/>
          </a:prstGeom>
          <a:noFill/>
        </p:spPr>
      </p:pic>
      <p:pic>
        <p:nvPicPr>
          <p:cNvPr id="71686" name="Picture 6" descr="different4"/>
          <p:cNvPicPr>
            <a:picLocks noChangeAspect="1" noChangeArrowheads="1"/>
          </p:cNvPicPr>
          <p:nvPr/>
        </p:nvPicPr>
        <p:blipFill>
          <a:blip r:embed="rId6"/>
          <a:srcRect/>
          <a:stretch>
            <a:fillRect/>
          </a:stretch>
        </p:blipFill>
        <p:spPr bwMode="auto">
          <a:xfrm>
            <a:off x="5140325" y="4100513"/>
            <a:ext cx="4392613" cy="1943100"/>
          </a:xfrm>
          <a:prstGeom prst="rect">
            <a:avLst/>
          </a:prstGeom>
          <a:noFill/>
        </p:spPr>
      </p:pic>
      <p:sp>
        <p:nvSpPr>
          <p:cNvPr id="71687" name="Text Box 7"/>
          <p:cNvSpPr txBox="1">
            <a:spLocks noChangeArrowheads="1"/>
          </p:cNvSpPr>
          <p:nvPr/>
        </p:nvSpPr>
        <p:spPr bwMode="auto">
          <a:xfrm>
            <a:off x="1955800" y="5805488"/>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a:t>
            </a:r>
          </a:p>
        </p:txBody>
      </p:sp>
      <p:sp>
        <p:nvSpPr>
          <p:cNvPr id="71688" name="Text Box 8"/>
          <p:cNvSpPr txBox="1">
            <a:spLocks noChangeArrowheads="1"/>
          </p:cNvSpPr>
          <p:nvPr/>
        </p:nvSpPr>
        <p:spPr bwMode="auto">
          <a:xfrm>
            <a:off x="2624138" y="5805488"/>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71689" name="Text Box 9"/>
          <p:cNvSpPr txBox="1">
            <a:spLocks noChangeArrowheads="1"/>
          </p:cNvSpPr>
          <p:nvPr/>
        </p:nvSpPr>
        <p:spPr bwMode="auto">
          <a:xfrm>
            <a:off x="6746875" y="3255963"/>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a:t>
            </a:r>
          </a:p>
        </p:txBody>
      </p:sp>
      <p:sp>
        <p:nvSpPr>
          <p:cNvPr id="71690" name="Text Box 10"/>
          <p:cNvSpPr txBox="1">
            <a:spLocks noChangeArrowheads="1"/>
          </p:cNvSpPr>
          <p:nvPr/>
        </p:nvSpPr>
        <p:spPr bwMode="auto">
          <a:xfrm>
            <a:off x="7415213" y="3255963"/>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71691" name="Text Box 11"/>
          <p:cNvSpPr txBox="1">
            <a:spLocks noChangeArrowheads="1"/>
          </p:cNvSpPr>
          <p:nvPr/>
        </p:nvSpPr>
        <p:spPr bwMode="auto">
          <a:xfrm>
            <a:off x="250825" y="711200"/>
            <a:ext cx="5327650"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Different types of interference coupling</a:t>
            </a:r>
          </a:p>
        </p:txBody>
      </p:sp>
      <p:sp>
        <p:nvSpPr>
          <p:cNvPr id="71692" name="Text Box 12"/>
          <p:cNvSpPr txBox="1">
            <a:spLocks noChangeArrowheads="1"/>
          </p:cNvSpPr>
          <p:nvPr/>
        </p:nvSpPr>
        <p:spPr bwMode="auto">
          <a:xfrm>
            <a:off x="1065213" y="3573463"/>
            <a:ext cx="2879725" cy="336550"/>
          </a:xfrm>
          <a:prstGeom prst="rect">
            <a:avLst/>
          </a:prstGeom>
          <a:noFill/>
          <a:ln w="9525">
            <a:noFill/>
            <a:miter lim="800000"/>
            <a:headEnd/>
            <a:tailEnd/>
          </a:ln>
          <a:effectLst/>
        </p:spPr>
        <p:txBody>
          <a:bodyPr>
            <a:spAutoFit/>
          </a:bodyPr>
          <a:lstStyle/>
          <a:p>
            <a:pPr>
              <a:spcBef>
                <a:spcPct val="50000"/>
              </a:spcBef>
            </a:pPr>
            <a:r>
              <a:rPr lang="en-US" altLang="ko-KR" sz="1600" b="1">
                <a:ea typeface="굴림" pitchFamily="50" charset="-127"/>
              </a:rPr>
              <a:t>Galvanic connection</a:t>
            </a:r>
          </a:p>
        </p:txBody>
      </p:sp>
      <p:sp>
        <p:nvSpPr>
          <p:cNvPr id="71693" name="Text Box 13"/>
          <p:cNvSpPr txBox="1">
            <a:spLocks noChangeArrowheads="1"/>
          </p:cNvSpPr>
          <p:nvPr/>
        </p:nvSpPr>
        <p:spPr bwMode="auto">
          <a:xfrm>
            <a:off x="920750" y="6092825"/>
            <a:ext cx="2879725" cy="336550"/>
          </a:xfrm>
          <a:prstGeom prst="rect">
            <a:avLst/>
          </a:prstGeom>
          <a:noFill/>
          <a:ln w="9525">
            <a:noFill/>
            <a:miter lim="800000"/>
            <a:headEnd/>
            <a:tailEnd/>
          </a:ln>
          <a:effectLst/>
        </p:spPr>
        <p:txBody>
          <a:bodyPr>
            <a:spAutoFit/>
          </a:bodyPr>
          <a:lstStyle/>
          <a:p>
            <a:pPr>
              <a:spcBef>
                <a:spcPct val="50000"/>
              </a:spcBef>
            </a:pPr>
            <a:r>
              <a:rPr lang="en-US" altLang="ko-KR" sz="1600" b="1">
                <a:ea typeface="굴림" pitchFamily="50" charset="-127"/>
              </a:rPr>
              <a:t>Capacitive coupling</a:t>
            </a:r>
          </a:p>
        </p:txBody>
      </p:sp>
      <p:sp>
        <p:nvSpPr>
          <p:cNvPr id="71694" name="Text Box 14"/>
          <p:cNvSpPr txBox="1">
            <a:spLocks noChangeArrowheads="1"/>
          </p:cNvSpPr>
          <p:nvPr/>
        </p:nvSpPr>
        <p:spPr bwMode="auto">
          <a:xfrm>
            <a:off x="6292850" y="3602038"/>
            <a:ext cx="2879725" cy="336550"/>
          </a:xfrm>
          <a:prstGeom prst="rect">
            <a:avLst/>
          </a:prstGeom>
          <a:noFill/>
          <a:ln w="9525">
            <a:noFill/>
            <a:miter lim="800000"/>
            <a:headEnd/>
            <a:tailEnd/>
          </a:ln>
          <a:effectLst/>
        </p:spPr>
        <p:txBody>
          <a:bodyPr>
            <a:spAutoFit/>
          </a:bodyPr>
          <a:lstStyle/>
          <a:p>
            <a:pPr>
              <a:spcBef>
                <a:spcPct val="50000"/>
              </a:spcBef>
            </a:pPr>
            <a:r>
              <a:rPr lang="en-US" altLang="ko-KR" sz="1600" b="1">
                <a:ea typeface="굴림" pitchFamily="50" charset="-127"/>
              </a:rPr>
              <a:t>Inductive coupling</a:t>
            </a:r>
          </a:p>
        </p:txBody>
      </p:sp>
      <p:sp>
        <p:nvSpPr>
          <p:cNvPr id="71695" name="Text Box 15"/>
          <p:cNvSpPr txBox="1">
            <a:spLocks noChangeArrowheads="1"/>
          </p:cNvSpPr>
          <p:nvPr/>
        </p:nvSpPr>
        <p:spPr bwMode="auto">
          <a:xfrm>
            <a:off x="5457825" y="6092825"/>
            <a:ext cx="4248150" cy="336550"/>
          </a:xfrm>
          <a:prstGeom prst="rect">
            <a:avLst/>
          </a:prstGeom>
          <a:noFill/>
          <a:ln w="9525">
            <a:noFill/>
            <a:miter lim="800000"/>
            <a:headEnd/>
            <a:tailEnd/>
          </a:ln>
          <a:effectLst/>
        </p:spPr>
        <p:txBody>
          <a:bodyPr>
            <a:spAutoFit/>
          </a:bodyPr>
          <a:lstStyle/>
          <a:p>
            <a:pPr>
              <a:spcBef>
                <a:spcPct val="50000"/>
              </a:spcBef>
            </a:pPr>
            <a:r>
              <a:rPr lang="en-US" altLang="ko-KR" sz="1600" b="1">
                <a:ea typeface="굴림" pitchFamily="50" charset="-127"/>
              </a:rPr>
              <a:t>Coupling through electromagnetic waves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477838" y="3789363"/>
            <a:ext cx="8856662" cy="2879725"/>
          </a:xfrm>
          <a:prstGeom prst="rect">
            <a:avLst/>
          </a:prstGeom>
          <a:solidFill>
            <a:schemeClr val="accent1">
              <a:alpha val="70000"/>
            </a:schemeClr>
          </a:solidFill>
          <a:ln w="9525" algn="ctr">
            <a:noFill/>
            <a:miter lim="800000"/>
            <a:headEnd/>
            <a:tailEnd/>
          </a:ln>
          <a:effectLst/>
        </p:spPr>
        <p:txBody>
          <a:bodyPr wrap="none" anchor="ctr"/>
          <a:lstStyle/>
          <a:p>
            <a:endParaRPr lang="en-US"/>
          </a:p>
        </p:txBody>
      </p:sp>
      <p:sp>
        <p:nvSpPr>
          <p:cNvPr id="73731" name="Rectangle 3"/>
          <p:cNvSpPr>
            <a:spLocks noChangeArrowheads="1"/>
          </p:cNvSpPr>
          <p:nvPr/>
        </p:nvSpPr>
        <p:spPr bwMode="auto">
          <a:xfrm>
            <a:off x="477838" y="1058863"/>
            <a:ext cx="8856662" cy="2590800"/>
          </a:xfrm>
          <a:prstGeom prst="rect">
            <a:avLst/>
          </a:prstGeom>
          <a:solidFill>
            <a:schemeClr val="accent1">
              <a:alpha val="70000"/>
            </a:schemeClr>
          </a:solidFill>
          <a:ln w="9525" algn="ctr">
            <a:noFill/>
            <a:miter lim="800000"/>
            <a:headEnd/>
            <a:tailEnd/>
          </a:ln>
          <a:effectLst/>
        </p:spPr>
        <p:txBody>
          <a:bodyPr wrap="none" anchor="ctr"/>
          <a:lstStyle/>
          <a:p>
            <a:endParaRPr lang="en-US"/>
          </a:p>
        </p:txBody>
      </p:sp>
      <p:pic>
        <p:nvPicPr>
          <p:cNvPr id="73732" name="Picture 4" descr="pullup"/>
          <p:cNvPicPr>
            <a:picLocks noChangeAspect="1" noChangeArrowheads="1"/>
          </p:cNvPicPr>
          <p:nvPr/>
        </p:nvPicPr>
        <p:blipFill>
          <a:blip r:embed="rId3"/>
          <a:srcRect/>
          <a:stretch>
            <a:fillRect/>
          </a:stretch>
        </p:blipFill>
        <p:spPr bwMode="auto">
          <a:xfrm>
            <a:off x="1052513" y="1341438"/>
            <a:ext cx="7848600" cy="5157787"/>
          </a:xfrm>
          <a:prstGeom prst="rect">
            <a:avLst/>
          </a:prstGeom>
          <a:noFill/>
        </p:spPr>
      </p:pic>
      <p:sp>
        <p:nvSpPr>
          <p:cNvPr id="73734" name="Text Box 6"/>
          <p:cNvSpPr txBox="1">
            <a:spLocks noChangeArrowheads="1"/>
          </p:cNvSpPr>
          <p:nvPr/>
        </p:nvSpPr>
        <p:spPr bwMode="auto">
          <a:xfrm>
            <a:off x="1208088" y="1728788"/>
            <a:ext cx="344487" cy="1743075"/>
          </a:xfrm>
          <a:prstGeom prst="rect">
            <a:avLst/>
          </a:prstGeom>
          <a:noFill/>
          <a:ln w="9525" algn="ctr">
            <a:solidFill>
              <a:schemeClr val="tx1"/>
            </a:solidFill>
            <a:miter lim="800000"/>
            <a:headEnd/>
            <a:tailEnd/>
          </a:ln>
          <a:effectLst/>
        </p:spPr>
        <p:txBody>
          <a:bodyPr>
            <a:spAutoFit/>
          </a:bodyPr>
          <a:lstStyle/>
          <a:p>
            <a:pPr algn="ctr">
              <a:lnSpc>
                <a:spcPct val="70000"/>
              </a:lnSpc>
              <a:spcBef>
                <a:spcPct val="50000"/>
              </a:spcBef>
            </a:pPr>
            <a:r>
              <a:rPr lang="en-US" altLang="ko-KR" b="1">
                <a:ea typeface="굴림" pitchFamily="50" charset="-127"/>
              </a:rPr>
              <a:t>M</a:t>
            </a:r>
          </a:p>
          <a:p>
            <a:pPr algn="ctr">
              <a:lnSpc>
                <a:spcPct val="70000"/>
              </a:lnSpc>
              <a:spcBef>
                <a:spcPct val="50000"/>
              </a:spcBef>
            </a:pPr>
            <a:r>
              <a:rPr lang="en-US" altLang="ko-KR" b="1">
                <a:ea typeface="굴림" pitchFamily="50" charset="-127"/>
              </a:rPr>
              <a:t>I</a:t>
            </a:r>
          </a:p>
          <a:p>
            <a:pPr algn="ctr">
              <a:lnSpc>
                <a:spcPct val="70000"/>
              </a:lnSpc>
              <a:spcBef>
                <a:spcPct val="50000"/>
              </a:spcBef>
            </a:pPr>
            <a:r>
              <a:rPr lang="en-US" altLang="ko-KR" b="1">
                <a:ea typeface="굴림" pitchFamily="50" charset="-127"/>
              </a:rPr>
              <a:t>CROPROCESSOR</a:t>
            </a:r>
          </a:p>
        </p:txBody>
      </p:sp>
      <p:sp>
        <p:nvSpPr>
          <p:cNvPr id="73735" name="Text Box 7"/>
          <p:cNvSpPr txBox="1">
            <a:spLocks noChangeArrowheads="1"/>
          </p:cNvSpPr>
          <p:nvPr/>
        </p:nvSpPr>
        <p:spPr bwMode="auto">
          <a:xfrm>
            <a:off x="5384800" y="1728788"/>
            <a:ext cx="344488" cy="1743075"/>
          </a:xfrm>
          <a:prstGeom prst="rect">
            <a:avLst/>
          </a:prstGeom>
          <a:noFill/>
          <a:ln w="9525" algn="ctr">
            <a:solidFill>
              <a:schemeClr val="tx1"/>
            </a:solidFill>
            <a:miter lim="800000"/>
            <a:headEnd/>
            <a:tailEnd/>
          </a:ln>
          <a:effectLst/>
        </p:spPr>
        <p:txBody>
          <a:bodyPr>
            <a:spAutoFit/>
          </a:bodyPr>
          <a:lstStyle/>
          <a:p>
            <a:pPr algn="ctr">
              <a:lnSpc>
                <a:spcPct val="70000"/>
              </a:lnSpc>
              <a:spcBef>
                <a:spcPct val="50000"/>
              </a:spcBef>
            </a:pPr>
            <a:r>
              <a:rPr lang="en-US" altLang="ko-KR" b="1">
                <a:ea typeface="굴림" pitchFamily="50" charset="-127"/>
              </a:rPr>
              <a:t>M</a:t>
            </a:r>
          </a:p>
          <a:p>
            <a:pPr algn="ctr">
              <a:lnSpc>
                <a:spcPct val="70000"/>
              </a:lnSpc>
              <a:spcBef>
                <a:spcPct val="50000"/>
              </a:spcBef>
            </a:pPr>
            <a:r>
              <a:rPr lang="en-US" altLang="ko-KR" b="1">
                <a:ea typeface="굴림" pitchFamily="50" charset="-127"/>
              </a:rPr>
              <a:t>I</a:t>
            </a:r>
          </a:p>
          <a:p>
            <a:pPr algn="ctr">
              <a:lnSpc>
                <a:spcPct val="70000"/>
              </a:lnSpc>
              <a:spcBef>
                <a:spcPct val="50000"/>
              </a:spcBef>
            </a:pPr>
            <a:r>
              <a:rPr lang="en-US" altLang="ko-KR" b="1">
                <a:ea typeface="굴림" pitchFamily="50" charset="-127"/>
              </a:rPr>
              <a:t>CROPROCESSOR</a:t>
            </a:r>
          </a:p>
        </p:txBody>
      </p:sp>
      <p:sp>
        <p:nvSpPr>
          <p:cNvPr id="73736" name="Text Box 8"/>
          <p:cNvSpPr txBox="1">
            <a:spLocks noChangeArrowheads="1"/>
          </p:cNvSpPr>
          <p:nvPr/>
        </p:nvSpPr>
        <p:spPr bwMode="auto">
          <a:xfrm>
            <a:off x="5384800" y="4221163"/>
            <a:ext cx="344488" cy="1743075"/>
          </a:xfrm>
          <a:prstGeom prst="rect">
            <a:avLst/>
          </a:prstGeom>
          <a:noFill/>
          <a:ln w="9525" algn="ctr">
            <a:solidFill>
              <a:schemeClr val="tx1"/>
            </a:solidFill>
            <a:miter lim="800000"/>
            <a:headEnd/>
            <a:tailEnd/>
          </a:ln>
          <a:effectLst/>
        </p:spPr>
        <p:txBody>
          <a:bodyPr>
            <a:spAutoFit/>
          </a:bodyPr>
          <a:lstStyle/>
          <a:p>
            <a:pPr algn="ctr">
              <a:lnSpc>
                <a:spcPct val="70000"/>
              </a:lnSpc>
              <a:spcBef>
                <a:spcPct val="50000"/>
              </a:spcBef>
            </a:pPr>
            <a:r>
              <a:rPr lang="en-US" altLang="ko-KR" b="1">
                <a:ea typeface="굴림" pitchFamily="50" charset="-127"/>
              </a:rPr>
              <a:t>M</a:t>
            </a:r>
          </a:p>
          <a:p>
            <a:pPr algn="ctr">
              <a:lnSpc>
                <a:spcPct val="70000"/>
              </a:lnSpc>
              <a:spcBef>
                <a:spcPct val="50000"/>
              </a:spcBef>
            </a:pPr>
            <a:r>
              <a:rPr lang="en-US" altLang="ko-KR" b="1">
                <a:ea typeface="굴림" pitchFamily="50" charset="-127"/>
              </a:rPr>
              <a:t>I</a:t>
            </a:r>
          </a:p>
          <a:p>
            <a:pPr algn="ctr">
              <a:lnSpc>
                <a:spcPct val="70000"/>
              </a:lnSpc>
              <a:spcBef>
                <a:spcPct val="50000"/>
              </a:spcBef>
            </a:pPr>
            <a:r>
              <a:rPr lang="en-US" altLang="ko-KR" b="1">
                <a:ea typeface="굴림" pitchFamily="50" charset="-127"/>
              </a:rPr>
              <a:t>CROPROCESSOR</a:t>
            </a:r>
          </a:p>
        </p:txBody>
      </p:sp>
      <p:sp>
        <p:nvSpPr>
          <p:cNvPr id="73737" name="Text Box 9"/>
          <p:cNvSpPr txBox="1">
            <a:spLocks noChangeArrowheads="1"/>
          </p:cNvSpPr>
          <p:nvPr/>
        </p:nvSpPr>
        <p:spPr bwMode="auto">
          <a:xfrm>
            <a:off x="1208088" y="4221163"/>
            <a:ext cx="344487" cy="1743075"/>
          </a:xfrm>
          <a:prstGeom prst="rect">
            <a:avLst/>
          </a:prstGeom>
          <a:noFill/>
          <a:ln w="9525" algn="ctr">
            <a:solidFill>
              <a:schemeClr val="tx1"/>
            </a:solidFill>
            <a:miter lim="800000"/>
            <a:headEnd/>
            <a:tailEnd/>
          </a:ln>
          <a:effectLst/>
        </p:spPr>
        <p:txBody>
          <a:bodyPr>
            <a:spAutoFit/>
          </a:bodyPr>
          <a:lstStyle/>
          <a:p>
            <a:pPr algn="ctr">
              <a:lnSpc>
                <a:spcPct val="70000"/>
              </a:lnSpc>
              <a:spcBef>
                <a:spcPct val="50000"/>
              </a:spcBef>
            </a:pPr>
            <a:r>
              <a:rPr lang="en-US" altLang="ko-KR" b="1">
                <a:ea typeface="굴림" pitchFamily="50" charset="-127"/>
              </a:rPr>
              <a:t>M</a:t>
            </a:r>
          </a:p>
          <a:p>
            <a:pPr algn="ctr">
              <a:lnSpc>
                <a:spcPct val="70000"/>
              </a:lnSpc>
              <a:spcBef>
                <a:spcPct val="50000"/>
              </a:spcBef>
            </a:pPr>
            <a:r>
              <a:rPr lang="en-US" altLang="ko-KR" b="1">
                <a:ea typeface="굴림" pitchFamily="50" charset="-127"/>
              </a:rPr>
              <a:t>I</a:t>
            </a:r>
          </a:p>
          <a:p>
            <a:pPr algn="ctr">
              <a:lnSpc>
                <a:spcPct val="70000"/>
              </a:lnSpc>
              <a:spcBef>
                <a:spcPct val="50000"/>
              </a:spcBef>
            </a:pPr>
            <a:r>
              <a:rPr lang="en-US" altLang="ko-KR" b="1">
                <a:ea typeface="굴림" pitchFamily="50" charset="-127"/>
              </a:rPr>
              <a:t>CROPROCESSOR</a:t>
            </a:r>
          </a:p>
        </p:txBody>
      </p:sp>
      <p:sp>
        <p:nvSpPr>
          <p:cNvPr id="73738" name="Text Box 10"/>
          <p:cNvSpPr txBox="1">
            <a:spLocks noChangeArrowheads="1"/>
          </p:cNvSpPr>
          <p:nvPr/>
        </p:nvSpPr>
        <p:spPr bwMode="auto">
          <a:xfrm>
            <a:off x="1731963" y="1362075"/>
            <a:ext cx="8445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MODULE</a:t>
            </a:r>
          </a:p>
        </p:txBody>
      </p:sp>
      <p:sp>
        <p:nvSpPr>
          <p:cNvPr id="73739" name="Text Box 11"/>
          <p:cNvSpPr txBox="1">
            <a:spLocks noChangeArrowheads="1"/>
          </p:cNvSpPr>
          <p:nvPr/>
        </p:nvSpPr>
        <p:spPr bwMode="auto">
          <a:xfrm>
            <a:off x="6032500" y="1362075"/>
            <a:ext cx="8445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MODULE</a:t>
            </a:r>
          </a:p>
        </p:txBody>
      </p:sp>
      <p:sp>
        <p:nvSpPr>
          <p:cNvPr id="73740" name="Text Box 12"/>
          <p:cNvSpPr txBox="1">
            <a:spLocks noChangeArrowheads="1"/>
          </p:cNvSpPr>
          <p:nvPr/>
        </p:nvSpPr>
        <p:spPr bwMode="auto">
          <a:xfrm>
            <a:off x="1731963" y="3860800"/>
            <a:ext cx="8445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MODULE</a:t>
            </a:r>
          </a:p>
        </p:txBody>
      </p:sp>
      <p:sp>
        <p:nvSpPr>
          <p:cNvPr id="73741" name="Text Box 13"/>
          <p:cNvSpPr txBox="1">
            <a:spLocks noChangeArrowheads="1"/>
          </p:cNvSpPr>
          <p:nvPr/>
        </p:nvSpPr>
        <p:spPr bwMode="auto">
          <a:xfrm>
            <a:off x="6032500" y="3860800"/>
            <a:ext cx="8445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MODULE</a:t>
            </a:r>
          </a:p>
        </p:txBody>
      </p:sp>
      <p:sp>
        <p:nvSpPr>
          <p:cNvPr id="73742" name="Text Box 14"/>
          <p:cNvSpPr txBox="1">
            <a:spLocks noChangeArrowheads="1"/>
          </p:cNvSpPr>
          <p:nvPr/>
        </p:nvSpPr>
        <p:spPr bwMode="auto">
          <a:xfrm>
            <a:off x="3205163" y="1073150"/>
            <a:ext cx="97472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12V=OPEN</a:t>
            </a:r>
          </a:p>
        </p:txBody>
      </p:sp>
      <p:sp>
        <p:nvSpPr>
          <p:cNvPr id="73743" name="Text Box 15"/>
          <p:cNvSpPr txBox="1">
            <a:spLocks noChangeArrowheads="1"/>
          </p:cNvSpPr>
          <p:nvPr/>
        </p:nvSpPr>
        <p:spPr bwMode="auto">
          <a:xfrm>
            <a:off x="7400925" y="1073150"/>
            <a:ext cx="11287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OV=CLOSED</a:t>
            </a:r>
          </a:p>
        </p:txBody>
      </p:sp>
      <p:sp>
        <p:nvSpPr>
          <p:cNvPr id="73744" name="Text Box 16"/>
          <p:cNvSpPr txBox="1">
            <a:spLocks noChangeArrowheads="1"/>
          </p:cNvSpPr>
          <p:nvPr/>
        </p:nvSpPr>
        <p:spPr bwMode="auto">
          <a:xfrm>
            <a:off x="3071813" y="6249988"/>
            <a:ext cx="9255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OV=OPEN</a:t>
            </a:r>
          </a:p>
        </p:txBody>
      </p:sp>
      <p:sp>
        <p:nvSpPr>
          <p:cNvPr id="73745" name="Text Box 17"/>
          <p:cNvSpPr txBox="1">
            <a:spLocks noChangeArrowheads="1"/>
          </p:cNvSpPr>
          <p:nvPr/>
        </p:nvSpPr>
        <p:spPr bwMode="auto">
          <a:xfrm>
            <a:off x="7113588" y="6237288"/>
            <a:ext cx="117792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12V=CLOSED</a:t>
            </a:r>
          </a:p>
        </p:txBody>
      </p:sp>
      <p:sp>
        <p:nvSpPr>
          <p:cNvPr id="73746" name="Text Box 18"/>
          <p:cNvSpPr txBox="1">
            <a:spLocks noChangeArrowheads="1"/>
          </p:cNvSpPr>
          <p:nvPr/>
        </p:nvSpPr>
        <p:spPr bwMode="auto">
          <a:xfrm>
            <a:off x="1639888" y="5084763"/>
            <a:ext cx="963612" cy="661987"/>
          </a:xfrm>
          <a:prstGeom prst="rect">
            <a:avLst/>
          </a:prstGeom>
          <a:noFill/>
          <a:ln w="9525" algn="ctr">
            <a:noFill/>
            <a:miter lim="800000"/>
            <a:headEnd/>
            <a:tailEnd/>
          </a:ln>
          <a:effectLst/>
        </p:spPr>
        <p:txBody>
          <a:bodyPr wrap="none">
            <a:spAutoFit/>
          </a:bodyPr>
          <a:lstStyle/>
          <a:p>
            <a:pPr>
              <a:lnSpc>
                <a:spcPct val="70000"/>
              </a:lnSpc>
              <a:spcBef>
                <a:spcPct val="50000"/>
              </a:spcBef>
            </a:pPr>
            <a:r>
              <a:rPr lang="en-US" altLang="ko-KR" sz="1200" b="1">
                <a:ea typeface="굴림" pitchFamily="50" charset="-127"/>
              </a:rPr>
              <a:t>PULL</a:t>
            </a:r>
          </a:p>
          <a:p>
            <a:pPr>
              <a:lnSpc>
                <a:spcPct val="70000"/>
              </a:lnSpc>
              <a:spcBef>
                <a:spcPct val="50000"/>
              </a:spcBef>
            </a:pPr>
            <a:r>
              <a:rPr lang="en-US" altLang="ko-KR" sz="1200" b="1">
                <a:ea typeface="굴림" pitchFamily="50" charset="-127"/>
              </a:rPr>
              <a:t>DOWN</a:t>
            </a:r>
          </a:p>
          <a:p>
            <a:pPr>
              <a:lnSpc>
                <a:spcPct val="70000"/>
              </a:lnSpc>
              <a:spcBef>
                <a:spcPct val="50000"/>
              </a:spcBef>
            </a:pPr>
            <a:r>
              <a:rPr lang="en-US" altLang="ko-KR" sz="1200" b="1">
                <a:ea typeface="굴림" pitchFamily="50" charset="-127"/>
              </a:rPr>
              <a:t>RESISTOR</a:t>
            </a:r>
          </a:p>
        </p:txBody>
      </p:sp>
      <p:sp>
        <p:nvSpPr>
          <p:cNvPr id="73747" name="Text Box 19"/>
          <p:cNvSpPr txBox="1">
            <a:spLocks noChangeArrowheads="1"/>
          </p:cNvSpPr>
          <p:nvPr/>
        </p:nvSpPr>
        <p:spPr bwMode="auto">
          <a:xfrm>
            <a:off x="1639888" y="1844675"/>
            <a:ext cx="963612" cy="661988"/>
          </a:xfrm>
          <a:prstGeom prst="rect">
            <a:avLst/>
          </a:prstGeom>
          <a:noFill/>
          <a:ln w="9525" algn="ctr">
            <a:noFill/>
            <a:miter lim="800000"/>
            <a:headEnd/>
            <a:tailEnd/>
          </a:ln>
          <a:effectLst/>
        </p:spPr>
        <p:txBody>
          <a:bodyPr wrap="none">
            <a:spAutoFit/>
          </a:bodyPr>
          <a:lstStyle/>
          <a:p>
            <a:pPr>
              <a:lnSpc>
                <a:spcPct val="70000"/>
              </a:lnSpc>
              <a:spcBef>
                <a:spcPct val="50000"/>
              </a:spcBef>
            </a:pPr>
            <a:r>
              <a:rPr lang="en-US" altLang="ko-KR" sz="1200" b="1">
                <a:ea typeface="굴림" pitchFamily="50" charset="-127"/>
              </a:rPr>
              <a:t>PULL</a:t>
            </a:r>
          </a:p>
          <a:p>
            <a:pPr>
              <a:lnSpc>
                <a:spcPct val="70000"/>
              </a:lnSpc>
              <a:spcBef>
                <a:spcPct val="50000"/>
              </a:spcBef>
            </a:pPr>
            <a:r>
              <a:rPr lang="en-US" altLang="ko-KR" sz="1200" b="1">
                <a:ea typeface="굴림" pitchFamily="50" charset="-127"/>
              </a:rPr>
              <a:t>UP</a:t>
            </a:r>
          </a:p>
          <a:p>
            <a:pPr>
              <a:lnSpc>
                <a:spcPct val="70000"/>
              </a:lnSpc>
              <a:spcBef>
                <a:spcPct val="50000"/>
              </a:spcBef>
            </a:pPr>
            <a:r>
              <a:rPr lang="en-US" altLang="ko-KR" sz="1200" b="1">
                <a:ea typeface="굴림" pitchFamily="50" charset="-127"/>
              </a:rPr>
              <a:t>RESISTOR</a:t>
            </a:r>
          </a:p>
        </p:txBody>
      </p:sp>
      <p:sp>
        <p:nvSpPr>
          <p:cNvPr id="73748" name="Text Box 20"/>
          <p:cNvSpPr txBox="1">
            <a:spLocks noChangeArrowheads="1"/>
          </p:cNvSpPr>
          <p:nvPr/>
        </p:nvSpPr>
        <p:spPr bwMode="auto">
          <a:xfrm>
            <a:off x="3562350" y="4508500"/>
            <a:ext cx="7858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SWITCH</a:t>
            </a:r>
          </a:p>
        </p:txBody>
      </p:sp>
      <p:sp>
        <p:nvSpPr>
          <p:cNvPr id="73749" name="Text Box 21"/>
          <p:cNvSpPr txBox="1">
            <a:spLocks noChangeArrowheads="1"/>
          </p:cNvSpPr>
          <p:nvPr/>
        </p:nvSpPr>
        <p:spPr bwMode="auto">
          <a:xfrm>
            <a:off x="5816600" y="5084763"/>
            <a:ext cx="963613" cy="661987"/>
          </a:xfrm>
          <a:prstGeom prst="rect">
            <a:avLst/>
          </a:prstGeom>
          <a:noFill/>
          <a:ln w="9525" algn="ctr">
            <a:noFill/>
            <a:miter lim="800000"/>
            <a:headEnd/>
            <a:tailEnd/>
          </a:ln>
          <a:effectLst/>
        </p:spPr>
        <p:txBody>
          <a:bodyPr wrap="none">
            <a:spAutoFit/>
          </a:bodyPr>
          <a:lstStyle/>
          <a:p>
            <a:pPr>
              <a:lnSpc>
                <a:spcPct val="70000"/>
              </a:lnSpc>
              <a:spcBef>
                <a:spcPct val="50000"/>
              </a:spcBef>
            </a:pPr>
            <a:r>
              <a:rPr lang="en-US" altLang="ko-KR" sz="1200" b="1">
                <a:ea typeface="굴림" pitchFamily="50" charset="-127"/>
              </a:rPr>
              <a:t>PULL</a:t>
            </a:r>
          </a:p>
          <a:p>
            <a:pPr>
              <a:lnSpc>
                <a:spcPct val="70000"/>
              </a:lnSpc>
              <a:spcBef>
                <a:spcPct val="50000"/>
              </a:spcBef>
            </a:pPr>
            <a:r>
              <a:rPr lang="en-US" altLang="ko-KR" sz="1200" b="1">
                <a:ea typeface="굴림" pitchFamily="50" charset="-127"/>
              </a:rPr>
              <a:t>DOWN</a:t>
            </a:r>
          </a:p>
          <a:p>
            <a:pPr>
              <a:lnSpc>
                <a:spcPct val="70000"/>
              </a:lnSpc>
              <a:spcBef>
                <a:spcPct val="50000"/>
              </a:spcBef>
            </a:pPr>
            <a:r>
              <a:rPr lang="en-US" altLang="ko-KR" sz="1200" b="1">
                <a:ea typeface="굴림" pitchFamily="50" charset="-127"/>
              </a:rPr>
              <a:t>RESISTOR</a:t>
            </a:r>
          </a:p>
        </p:txBody>
      </p:sp>
      <p:sp>
        <p:nvSpPr>
          <p:cNvPr id="73750" name="Text Box 22"/>
          <p:cNvSpPr txBox="1">
            <a:spLocks noChangeArrowheads="1"/>
          </p:cNvSpPr>
          <p:nvPr/>
        </p:nvSpPr>
        <p:spPr bwMode="auto">
          <a:xfrm>
            <a:off x="5816600" y="1844675"/>
            <a:ext cx="963613" cy="661988"/>
          </a:xfrm>
          <a:prstGeom prst="rect">
            <a:avLst/>
          </a:prstGeom>
          <a:noFill/>
          <a:ln w="9525" algn="ctr">
            <a:noFill/>
            <a:miter lim="800000"/>
            <a:headEnd/>
            <a:tailEnd/>
          </a:ln>
          <a:effectLst/>
        </p:spPr>
        <p:txBody>
          <a:bodyPr wrap="none">
            <a:spAutoFit/>
          </a:bodyPr>
          <a:lstStyle/>
          <a:p>
            <a:pPr>
              <a:lnSpc>
                <a:spcPct val="70000"/>
              </a:lnSpc>
              <a:spcBef>
                <a:spcPct val="50000"/>
              </a:spcBef>
            </a:pPr>
            <a:r>
              <a:rPr lang="en-US" altLang="ko-KR" sz="1200" b="1">
                <a:ea typeface="굴림" pitchFamily="50" charset="-127"/>
              </a:rPr>
              <a:t>PULL</a:t>
            </a:r>
          </a:p>
          <a:p>
            <a:pPr>
              <a:lnSpc>
                <a:spcPct val="70000"/>
              </a:lnSpc>
              <a:spcBef>
                <a:spcPct val="50000"/>
              </a:spcBef>
            </a:pPr>
            <a:r>
              <a:rPr lang="en-US" altLang="ko-KR" sz="1200" b="1">
                <a:ea typeface="굴림" pitchFamily="50" charset="-127"/>
              </a:rPr>
              <a:t>UP</a:t>
            </a:r>
          </a:p>
          <a:p>
            <a:pPr>
              <a:lnSpc>
                <a:spcPct val="70000"/>
              </a:lnSpc>
              <a:spcBef>
                <a:spcPct val="50000"/>
              </a:spcBef>
            </a:pPr>
            <a:r>
              <a:rPr lang="en-US" altLang="ko-KR" sz="1200" b="1">
                <a:ea typeface="굴림" pitchFamily="50" charset="-127"/>
              </a:rPr>
              <a:t>RESISTOR</a:t>
            </a:r>
          </a:p>
        </p:txBody>
      </p:sp>
      <p:sp>
        <p:nvSpPr>
          <p:cNvPr id="73751" name="Text Box 23"/>
          <p:cNvSpPr txBox="1">
            <a:spLocks noChangeArrowheads="1"/>
          </p:cNvSpPr>
          <p:nvPr/>
        </p:nvSpPr>
        <p:spPr bwMode="auto">
          <a:xfrm>
            <a:off x="3562350" y="2708275"/>
            <a:ext cx="7858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SWITCH</a:t>
            </a:r>
          </a:p>
        </p:txBody>
      </p:sp>
      <p:sp>
        <p:nvSpPr>
          <p:cNvPr id="73752" name="Text Box 24"/>
          <p:cNvSpPr txBox="1">
            <a:spLocks noChangeArrowheads="1"/>
          </p:cNvSpPr>
          <p:nvPr/>
        </p:nvSpPr>
        <p:spPr bwMode="auto">
          <a:xfrm>
            <a:off x="7761288" y="4508500"/>
            <a:ext cx="785812"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SWITCH</a:t>
            </a:r>
          </a:p>
        </p:txBody>
      </p:sp>
      <p:sp>
        <p:nvSpPr>
          <p:cNvPr id="73753" name="Text Box 25"/>
          <p:cNvSpPr txBox="1">
            <a:spLocks noChangeArrowheads="1"/>
          </p:cNvSpPr>
          <p:nvPr/>
        </p:nvSpPr>
        <p:spPr bwMode="auto">
          <a:xfrm>
            <a:off x="7761288" y="2708275"/>
            <a:ext cx="785812"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SWITCH</a:t>
            </a:r>
          </a:p>
        </p:txBody>
      </p:sp>
      <p:sp>
        <p:nvSpPr>
          <p:cNvPr id="73754" name="Text Box 26"/>
          <p:cNvSpPr txBox="1">
            <a:spLocks noChangeArrowheads="1"/>
          </p:cNvSpPr>
          <p:nvPr/>
        </p:nvSpPr>
        <p:spPr bwMode="auto">
          <a:xfrm>
            <a:off x="2505075" y="1628775"/>
            <a:ext cx="6334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12V in</a:t>
            </a:r>
          </a:p>
        </p:txBody>
      </p:sp>
      <p:sp>
        <p:nvSpPr>
          <p:cNvPr id="73755" name="Text Box 27"/>
          <p:cNvSpPr txBox="1">
            <a:spLocks noChangeArrowheads="1"/>
          </p:cNvSpPr>
          <p:nvPr/>
        </p:nvSpPr>
        <p:spPr bwMode="auto">
          <a:xfrm>
            <a:off x="6753225" y="1628775"/>
            <a:ext cx="6334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12V in</a:t>
            </a:r>
          </a:p>
        </p:txBody>
      </p:sp>
      <p:sp>
        <p:nvSpPr>
          <p:cNvPr id="73756" name="Text Box 28"/>
          <p:cNvSpPr txBox="1">
            <a:spLocks noChangeArrowheads="1"/>
          </p:cNvSpPr>
          <p:nvPr/>
        </p:nvSpPr>
        <p:spPr bwMode="auto">
          <a:xfrm>
            <a:off x="4089400" y="4005263"/>
            <a:ext cx="633413"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12V in</a:t>
            </a:r>
          </a:p>
        </p:txBody>
      </p:sp>
      <p:sp>
        <p:nvSpPr>
          <p:cNvPr id="73757" name="Text Box 29"/>
          <p:cNvSpPr txBox="1">
            <a:spLocks noChangeArrowheads="1"/>
          </p:cNvSpPr>
          <p:nvPr/>
        </p:nvSpPr>
        <p:spPr bwMode="auto">
          <a:xfrm>
            <a:off x="8337550" y="3933825"/>
            <a:ext cx="6334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12V in</a:t>
            </a:r>
          </a:p>
        </p:txBody>
      </p:sp>
      <p:sp>
        <p:nvSpPr>
          <p:cNvPr id="73758" name="Text Box 30"/>
          <p:cNvSpPr txBox="1">
            <a:spLocks noChangeArrowheads="1"/>
          </p:cNvSpPr>
          <p:nvPr/>
        </p:nvSpPr>
        <p:spPr bwMode="auto">
          <a:xfrm>
            <a:off x="3459163" y="1360488"/>
            <a:ext cx="387350" cy="228600"/>
          </a:xfrm>
          <a:prstGeom prst="rect">
            <a:avLst/>
          </a:prstGeom>
          <a:noFill/>
          <a:ln w="9525" algn="ctr">
            <a:noFill/>
            <a:miter lim="800000"/>
            <a:headEnd/>
            <a:tailEnd/>
          </a:ln>
          <a:effectLst/>
        </p:spPr>
        <p:txBody>
          <a:bodyPr wrap="none">
            <a:spAutoFit/>
          </a:bodyPr>
          <a:lstStyle/>
          <a:p>
            <a:pPr>
              <a:spcBef>
                <a:spcPct val="50000"/>
              </a:spcBef>
            </a:pPr>
            <a:r>
              <a:rPr lang="en-US" altLang="ko-KR" sz="900" b="1">
                <a:ea typeface="굴림" pitchFamily="50" charset="-127"/>
              </a:rPr>
              <a:t>12V</a:t>
            </a:r>
          </a:p>
        </p:txBody>
      </p:sp>
      <p:sp>
        <p:nvSpPr>
          <p:cNvPr id="73759" name="Text Box 31"/>
          <p:cNvSpPr txBox="1">
            <a:spLocks noChangeArrowheads="1"/>
          </p:cNvSpPr>
          <p:nvPr/>
        </p:nvSpPr>
        <p:spPr bwMode="auto">
          <a:xfrm>
            <a:off x="7770813" y="1362075"/>
            <a:ext cx="323850" cy="228600"/>
          </a:xfrm>
          <a:prstGeom prst="rect">
            <a:avLst/>
          </a:prstGeom>
          <a:noFill/>
          <a:ln w="9525" algn="ctr">
            <a:noFill/>
            <a:miter lim="800000"/>
            <a:headEnd/>
            <a:tailEnd/>
          </a:ln>
          <a:effectLst/>
        </p:spPr>
        <p:txBody>
          <a:bodyPr wrap="none">
            <a:spAutoFit/>
          </a:bodyPr>
          <a:lstStyle/>
          <a:p>
            <a:pPr>
              <a:spcBef>
                <a:spcPct val="50000"/>
              </a:spcBef>
            </a:pPr>
            <a:r>
              <a:rPr lang="en-US" altLang="ko-KR" sz="900" b="1">
                <a:ea typeface="굴림" pitchFamily="50" charset="-127"/>
              </a:rPr>
              <a:t>0V</a:t>
            </a:r>
          </a:p>
        </p:txBody>
      </p:sp>
      <p:sp>
        <p:nvSpPr>
          <p:cNvPr id="73760" name="Text Box 32"/>
          <p:cNvSpPr txBox="1">
            <a:spLocks noChangeArrowheads="1"/>
          </p:cNvSpPr>
          <p:nvPr/>
        </p:nvSpPr>
        <p:spPr bwMode="auto">
          <a:xfrm>
            <a:off x="7761288" y="5573713"/>
            <a:ext cx="387350" cy="228600"/>
          </a:xfrm>
          <a:prstGeom prst="rect">
            <a:avLst/>
          </a:prstGeom>
          <a:noFill/>
          <a:ln w="9525" algn="ctr">
            <a:noFill/>
            <a:miter lim="800000"/>
            <a:headEnd/>
            <a:tailEnd/>
          </a:ln>
          <a:effectLst/>
        </p:spPr>
        <p:txBody>
          <a:bodyPr wrap="none">
            <a:spAutoFit/>
          </a:bodyPr>
          <a:lstStyle/>
          <a:p>
            <a:pPr>
              <a:spcBef>
                <a:spcPct val="50000"/>
              </a:spcBef>
            </a:pPr>
            <a:r>
              <a:rPr lang="en-US" altLang="ko-KR" sz="900" b="1">
                <a:ea typeface="굴림" pitchFamily="50" charset="-127"/>
              </a:rPr>
              <a:t>12V</a:t>
            </a:r>
          </a:p>
        </p:txBody>
      </p:sp>
      <p:sp>
        <p:nvSpPr>
          <p:cNvPr id="73761" name="Text Box 33"/>
          <p:cNvSpPr txBox="1">
            <a:spLocks noChangeArrowheads="1"/>
          </p:cNvSpPr>
          <p:nvPr/>
        </p:nvSpPr>
        <p:spPr bwMode="auto">
          <a:xfrm>
            <a:off x="3513138" y="5575300"/>
            <a:ext cx="323850" cy="228600"/>
          </a:xfrm>
          <a:prstGeom prst="rect">
            <a:avLst/>
          </a:prstGeom>
          <a:noFill/>
          <a:ln w="9525" algn="ctr">
            <a:noFill/>
            <a:miter lim="800000"/>
            <a:headEnd/>
            <a:tailEnd/>
          </a:ln>
          <a:effectLst/>
        </p:spPr>
        <p:txBody>
          <a:bodyPr wrap="none">
            <a:spAutoFit/>
          </a:bodyPr>
          <a:lstStyle/>
          <a:p>
            <a:pPr>
              <a:spcBef>
                <a:spcPct val="50000"/>
              </a:spcBef>
            </a:pPr>
            <a:r>
              <a:rPr lang="en-US" altLang="ko-KR" sz="900" b="1">
                <a:ea typeface="굴림" pitchFamily="50" charset="-127"/>
              </a:rPr>
              <a:t>0V</a:t>
            </a:r>
          </a:p>
        </p:txBody>
      </p:sp>
      <p:sp>
        <p:nvSpPr>
          <p:cNvPr id="73762" name="Text Box 34"/>
          <p:cNvSpPr txBox="1">
            <a:spLocks noChangeArrowheads="1"/>
          </p:cNvSpPr>
          <p:nvPr/>
        </p:nvSpPr>
        <p:spPr bwMode="auto">
          <a:xfrm>
            <a:off x="250825" y="720725"/>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Pull up / down resistor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3297238" y="3068638"/>
            <a:ext cx="6192837" cy="3462337"/>
          </a:xfrm>
          <a:prstGeom prst="rect">
            <a:avLst/>
          </a:prstGeom>
          <a:solidFill>
            <a:schemeClr val="accent1">
              <a:alpha val="70000"/>
            </a:schemeClr>
          </a:solidFill>
          <a:ln w="9525" algn="ctr">
            <a:noFill/>
            <a:miter lim="800000"/>
            <a:headEnd/>
            <a:tailEnd/>
          </a:ln>
          <a:effectLst/>
        </p:spPr>
        <p:txBody>
          <a:bodyPr wrap="none" anchor="ctr"/>
          <a:lstStyle/>
          <a:p>
            <a:endParaRPr lang="en-US"/>
          </a:p>
        </p:txBody>
      </p:sp>
      <p:sp>
        <p:nvSpPr>
          <p:cNvPr id="75779" name="Text Box 3"/>
          <p:cNvSpPr txBox="1">
            <a:spLocks noChangeArrowheads="1"/>
          </p:cNvSpPr>
          <p:nvPr/>
        </p:nvSpPr>
        <p:spPr bwMode="auto">
          <a:xfrm>
            <a:off x="5600700" y="1916113"/>
            <a:ext cx="1296988" cy="457200"/>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Device to be checked</a:t>
            </a:r>
          </a:p>
        </p:txBody>
      </p:sp>
      <p:sp>
        <p:nvSpPr>
          <p:cNvPr id="75781" name="Text Box 5"/>
          <p:cNvSpPr txBox="1">
            <a:spLocks noChangeArrowheads="1"/>
          </p:cNvSpPr>
          <p:nvPr/>
        </p:nvSpPr>
        <p:spPr bwMode="auto">
          <a:xfrm>
            <a:off x="250825"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Oscilloscope operation principle</a:t>
            </a:r>
          </a:p>
        </p:txBody>
      </p:sp>
      <p:sp>
        <p:nvSpPr>
          <p:cNvPr id="75782" name="Text Box 6"/>
          <p:cNvSpPr txBox="1">
            <a:spLocks noChangeArrowheads="1"/>
          </p:cNvSpPr>
          <p:nvPr/>
        </p:nvSpPr>
        <p:spPr bwMode="auto">
          <a:xfrm rot="-16200000">
            <a:off x="3168650" y="3576638"/>
            <a:ext cx="936625" cy="244475"/>
          </a:xfrm>
          <a:prstGeom prst="rect">
            <a:avLst/>
          </a:prstGeom>
          <a:noFill/>
          <a:ln w="9525" algn="ctr">
            <a:noFill/>
            <a:miter lim="800000"/>
            <a:headEnd/>
            <a:tailEnd/>
          </a:ln>
          <a:effectLst/>
        </p:spPr>
        <p:txBody>
          <a:bodyPr>
            <a:spAutoFit/>
          </a:bodyPr>
          <a:lstStyle/>
          <a:p>
            <a:pPr>
              <a:spcBef>
                <a:spcPct val="50000"/>
              </a:spcBef>
            </a:pPr>
            <a:r>
              <a:rPr lang="en-US" altLang="ko-KR" b="1">
                <a:ea typeface="굴림" pitchFamily="50" charset="-127"/>
              </a:rPr>
              <a:t>Amplitude</a:t>
            </a:r>
          </a:p>
        </p:txBody>
      </p:sp>
      <p:pic>
        <p:nvPicPr>
          <p:cNvPr id="75783" name="Picture 7" descr="oscill"/>
          <p:cNvPicPr>
            <a:picLocks noChangeAspect="1" noChangeArrowheads="1"/>
          </p:cNvPicPr>
          <p:nvPr/>
        </p:nvPicPr>
        <p:blipFill>
          <a:blip r:embed="rId3"/>
          <a:srcRect/>
          <a:stretch>
            <a:fillRect/>
          </a:stretch>
        </p:blipFill>
        <p:spPr bwMode="auto">
          <a:xfrm>
            <a:off x="487363" y="1196975"/>
            <a:ext cx="5113337" cy="2335213"/>
          </a:xfrm>
          <a:prstGeom prst="rect">
            <a:avLst/>
          </a:prstGeom>
          <a:noFill/>
        </p:spPr>
      </p:pic>
      <p:sp>
        <p:nvSpPr>
          <p:cNvPr id="75784" name="Text Box 8"/>
          <p:cNvSpPr txBox="1">
            <a:spLocks noChangeArrowheads="1"/>
          </p:cNvSpPr>
          <p:nvPr/>
        </p:nvSpPr>
        <p:spPr bwMode="auto">
          <a:xfrm>
            <a:off x="2289175" y="1916113"/>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75785" name="Text Box 9"/>
          <p:cNvSpPr txBox="1">
            <a:spLocks noChangeArrowheads="1"/>
          </p:cNvSpPr>
          <p:nvPr/>
        </p:nvSpPr>
        <p:spPr bwMode="auto">
          <a:xfrm>
            <a:off x="3152775" y="1916113"/>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a:t>
            </a:r>
          </a:p>
        </p:txBody>
      </p:sp>
      <p:sp>
        <p:nvSpPr>
          <p:cNvPr id="75786" name="Text Box 10"/>
          <p:cNvSpPr txBox="1">
            <a:spLocks noChangeArrowheads="1"/>
          </p:cNvSpPr>
          <p:nvPr/>
        </p:nvSpPr>
        <p:spPr bwMode="auto">
          <a:xfrm rot="710123">
            <a:off x="1362075" y="2041525"/>
            <a:ext cx="423863"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20kV</a:t>
            </a:r>
          </a:p>
        </p:txBody>
      </p:sp>
      <p:sp>
        <p:nvSpPr>
          <p:cNvPr id="75787" name="Text Box 11"/>
          <p:cNvSpPr txBox="1">
            <a:spLocks noChangeArrowheads="1"/>
          </p:cNvSpPr>
          <p:nvPr/>
        </p:nvSpPr>
        <p:spPr bwMode="auto">
          <a:xfrm rot="607262">
            <a:off x="1357313" y="2436813"/>
            <a:ext cx="423862"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10kV</a:t>
            </a:r>
          </a:p>
        </p:txBody>
      </p:sp>
      <p:sp>
        <p:nvSpPr>
          <p:cNvPr id="75788" name="Text Box 12"/>
          <p:cNvSpPr txBox="1">
            <a:spLocks noChangeArrowheads="1"/>
          </p:cNvSpPr>
          <p:nvPr/>
        </p:nvSpPr>
        <p:spPr bwMode="auto">
          <a:xfrm>
            <a:off x="2773363" y="2127250"/>
            <a:ext cx="2349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75789" name="Text Box 13"/>
          <p:cNvSpPr txBox="1">
            <a:spLocks noChangeArrowheads="1"/>
          </p:cNvSpPr>
          <p:nvPr/>
        </p:nvSpPr>
        <p:spPr bwMode="auto">
          <a:xfrm>
            <a:off x="3513138" y="2276475"/>
            <a:ext cx="2349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75790" name="Text Box 14"/>
          <p:cNvSpPr txBox="1">
            <a:spLocks noChangeArrowheads="1"/>
          </p:cNvSpPr>
          <p:nvPr/>
        </p:nvSpPr>
        <p:spPr bwMode="auto">
          <a:xfrm>
            <a:off x="3873500" y="2565400"/>
            <a:ext cx="2349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75791" name="Text Box 15"/>
          <p:cNvSpPr txBox="1">
            <a:spLocks noChangeArrowheads="1"/>
          </p:cNvSpPr>
          <p:nvPr/>
        </p:nvSpPr>
        <p:spPr bwMode="auto">
          <a:xfrm>
            <a:off x="4232275" y="2565400"/>
            <a:ext cx="2349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75792" name="Text Box 16"/>
          <p:cNvSpPr txBox="1">
            <a:spLocks noChangeArrowheads="1"/>
          </p:cNvSpPr>
          <p:nvPr/>
        </p:nvSpPr>
        <p:spPr bwMode="auto">
          <a:xfrm>
            <a:off x="2586038" y="1916113"/>
            <a:ext cx="2730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75793" name="Text Box 17"/>
          <p:cNvSpPr txBox="1">
            <a:spLocks noChangeArrowheads="1"/>
          </p:cNvSpPr>
          <p:nvPr/>
        </p:nvSpPr>
        <p:spPr bwMode="auto">
          <a:xfrm>
            <a:off x="3551238" y="2774950"/>
            <a:ext cx="2730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pic>
        <p:nvPicPr>
          <p:cNvPr id="75794" name="Picture 18" descr="oscill2"/>
          <p:cNvPicPr>
            <a:picLocks noChangeAspect="1" noChangeArrowheads="1"/>
          </p:cNvPicPr>
          <p:nvPr/>
        </p:nvPicPr>
        <p:blipFill>
          <a:blip r:embed="rId4"/>
          <a:srcRect/>
          <a:stretch>
            <a:fillRect/>
          </a:stretch>
        </p:blipFill>
        <p:spPr bwMode="auto">
          <a:xfrm>
            <a:off x="3729038" y="3230563"/>
            <a:ext cx="5399087" cy="3043237"/>
          </a:xfrm>
          <a:prstGeom prst="rect">
            <a:avLst/>
          </a:prstGeom>
          <a:noFill/>
        </p:spPr>
      </p:pic>
      <p:sp>
        <p:nvSpPr>
          <p:cNvPr id="75795" name="Text Box 19"/>
          <p:cNvSpPr txBox="1">
            <a:spLocks noChangeArrowheads="1"/>
          </p:cNvSpPr>
          <p:nvPr/>
        </p:nvSpPr>
        <p:spPr bwMode="auto">
          <a:xfrm>
            <a:off x="4311650" y="4116388"/>
            <a:ext cx="539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Time</a:t>
            </a:r>
          </a:p>
        </p:txBody>
      </p:sp>
      <p:sp>
        <p:nvSpPr>
          <p:cNvPr id="75796" name="Text Box 20"/>
          <p:cNvSpPr txBox="1">
            <a:spLocks noChangeArrowheads="1"/>
          </p:cNvSpPr>
          <p:nvPr/>
        </p:nvSpPr>
        <p:spPr bwMode="auto">
          <a:xfrm>
            <a:off x="6364288" y="4302125"/>
            <a:ext cx="539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Time</a:t>
            </a:r>
          </a:p>
        </p:txBody>
      </p:sp>
      <p:sp>
        <p:nvSpPr>
          <p:cNvPr id="75797" name="Text Box 21"/>
          <p:cNvSpPr txBox="1">
            <a:spLocks noChangeArrowheads="1"/>
          </p:cNvSpPr>
          <p:nvPr/>
        </p:nvSpPr>
        <p:spPr bwMode="auto">
          <a:xfrm>
            <a:off x="8048625" y="4483100"/>
            <a:ext cx="539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Time</a:t>
            </a:r>
          </a:p>
        </p:txBody>
      </p:sp>
      <p:sp>
        <p:nvSpPr>
          <p:cNvPr id="75798" name="Text Box 22"/>
          <p:cNvSpPr txBox="1">
            <a:spLocks noChangeArrowheads="1"/>
          </p:cNvSpPr>
          <p:nvPr/>
        </p:nvSpPr>
        <p:spPr bwMode="auto">
          <a:xfrm rot="-16200000">
            <a:off x="5514975" y="3792538"/>
            <a:ext cx="936625" cy="244475"/>
          </a:xfrm>
          <a:prstGeom prst="rect">
            <a:avLst/>
          </a:prstGeom>
          <a:noFill/>
          <a:ln w="9525" algn="ctr">
            <a:noFill/>
            <a:miter lim="800000"/>
            <a:headEnd/>
            <a:tailEnd/>
          </a:ln>
          <a:effectLst/>
        </p:spPr>
        <p:txBody>
          <a:bodyPr>
            <a:spAutoFit/>
          </a:bodyPr>
          <a:lstStyle/>
          <a:p>
            <a:pPr>
              <a:spcBef>
                <a:spcPct val="50000"/>
              </a:spcBef>
            </a:pPr>
            <a:r>
              <a:rPr lang="en-US" altLang="ko-KR" b="1">
                <a:ea typeface="굴림" pitchFamily="50" charset="-127"/>
              </a:rPr>
              <a:t>Amplitude</a:t>
            </a:r>
          </a:p>
        </p:txBody>
      </p:sp>
      <p:sp>
        <p:nvSpPr>
          <p:cNvPr id="75799" name="Text Box 23"/>
          <p:cNvSpPr txBox="1">
            <a:spLocks noChangeArrowheads="1"/>
          </p:cNvSpPr>
          <p:nvPr/>
        </p:nvSpPr>
        <p:spPr bwMode="auto">
          <a:xfrm rot="-16200000">
            <a:off x="6983413" y="4081463"/>
            <a:ext cx="1368425" cy="244475"/>
          </a:xfrm>
          <a:prstGeom prst="rect">
            <a:avLst/>
          </a:prstGeom>
          <a:noFill/>
          <a:ln w="9525" algn="ctr">
            <a:noFill/>
            <a:miter lim="800000"/>
            <a:headEnd/>
            <a:tailEnd/>
          </a:ln>
          <a:effectLst/>
        </p:spPr>
        <p:txBody>
          <a:bodyPr>
            <a:spAutoFit/>
          </a:bodyPr>
          <a:lstStyle/>
          <a:p>
            <a:pPr>
              <a:spcBef>
                <a:spcPct val="50000"/>
              </a:spcBef>
            </a:pPr>
            <a:r>
              <a:rPr lang="en-US" altLang="ko-KR" b="1">
                <a:ea typeface="굴림" pitchFamily="50" charset="-127"/>
              </a:rPr>
              <a:t>U</a:t>
            </a:r>
            <a:r>
              <a:rPr lang="en-US" altLang="ko-KR" b="1" baseline="-25000">
                <a:ea typeface="굴림" pitchFamily="50" charset="-127"/>
              </a:rPr>
              <a:t>H</a:t>
            </a:r>
            <a:r>
              <a:rPr lang="en-US" altLang="ko-KR">
                <a:ea typeface="굴림" pitchFamily="50" charset="-127"/>
              </a:rPr>
              <a:t>  </a:t>
            </a:r>
            <a:r>
              <a:rPr lang="en-US" altLang="ko-KR" b="1">
                <a:ea typeface="굴림" pitchFamily="50" charset="-127"/>
              </a:rPr>
              <a:t>Amplitude</a:t>
            </a:r>
          </a:p>
        </p:txBody>
      </p:sp>
      <p:sp>
        <p:nvSpPr>
          <p:cNvPr id="75800" name="Text Box 24"/>
          <p:cNvSpPr txBox="1">
            <a:spLocks noChangeArrowheads="1"/>
          </p:cNvSpPr>
          <p:nvPr/>
        </p:nvSpPr>
        <p:spPr bwMode="auto">
          <a:xfrm rot="16200000">
            <a:off x="5976938" y="3660775"/>
            <a:ext cx="254000"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0</a:t>
            </a:r>
          </a:p>
        </p:txBody>
      </p:sp>
      <p:sp>
        <p:nvSpPr>
          <p:cNvPr id="75801" name="Text Box 25"/>
          <p:cNvSpPr txBox="1">
            <a:spLocks noChangeArrowheads="1"/>
          </p:cNvSpPr>
          <p:nvPr/>
        </p:nvSpPr>
        <p:spPr bwMode="auto">
          <a:xfrm>
            <a:off x="6392863" y="4776788"/>
            <a:ext cx="298450"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30</a:t>
            </a:r>
          </a:p>
        </p:txBody>
      </p:sp>
      <p:sp>
        <p:nvSpPr>
          <p:cNvPr id="75802" name="Text Box 26"/>
          <p:cNvSpPr txBox="1">
            <a:spLocks noChangeArrowheads="1"/>
          </p:cNvSpPr>
          <p:nvPr/>
        </p:nvSpPr>
        <p:spPr bwMode="auto">
          <a:xfrm>
            <a:off x="6392863" y="5030788"/>
            <a:ext cx="387350" cy="214312"/>
          </a:xfrm>
          <a:prstGeom prst="rect">
            <a:avLst/>
          </a:prstGeom>
          <a:noFill/>
          <a:ln w="9525" algn="ctr">
            <a:noFill/>
            <a:miter lim="800000"/>
            <a:headEnd/>
            <a:tailEnd/>
          </a:ln>
          <a:effectLst/>
        </p:spPr>
        <p:txBody>
          <a:bodyPr>
            <a:spAutoFit/>
          </a:bodyPr>
          <a:lstStyle/>
          <a:p>
            <a:pPr>
              <a:spcBef>
                <a:spcPct val="50000"/>
              </a:spcBef>
            </a:pPr>
            <a:r>
              <a:rPr lang="en-US" altLang="ko-KR" sz="800" b="1">
                <a:ea typeface="굴림" pitchFamily="50" charset="-127"/>
              </a:rPr>
              <a:t>20</a:t>
            </a:r>
          </a:p>
        </p:txBody>
      </p:sp>
      <p:sp>
        <p:nvSpPr>
          <p:cNvPr id="75803" name="Text Box 27"/>
          <p:cNvSpPr txBox="1">
            <a:spLocks noChangeArrowheads="1"/>
          </p:cNvSpPr>
          <p:nvPr/>
        </p:nvSpPr>
        <p:spPr bwMode="auto">
          <a:xfrm>
            <a:off x="6392863" y="5895975"/>
            <a:ext cx="298450"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10</a:t>
            </a:r>
          </a:p>
        </p:txBody>
      </p:sp>
      <p:sp>
        <p:nvSpPr>
          <p:cNvPr id="75804" name="Text Box 28"/>
          <p:cNvSpPr txBox="1">
            <a:spLocks noChangeArrowheads="1"/>
          </p:cNvSpPr>
          <p:nvPr/>
        </p:nvSpPr>
        <p:spPr bwMode="auto">
          <a:xfrm>
            <a:off x="6392863" y="6111875"/>
            <a:ext cx="298450"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20</a:t>
            </a:r>
          </a:p>
        </p:txBody>
      </p:sp>
      <p:sp>
        <p:nvSpPr>
          <p:cNvPr id="75805" name="Text Box 29"/>
          <p:cNvSpPr txBox="1">
            <a:spLocks noChangeArrowheads="1"/>
          </p:cNvSpPr>
          <p:nvPr/>
        </p:nvSpPr>
        <p:spPr bwMode="auto">
          <a:xfrm rot="-21600000">
            <a:off x="6383338" y="5319713"/>
            <a:ext cx="298450"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10</a:t>
            </a:r>
            <a:endParaRPr lang="en-US" altLang="ko-KR" sz="800" b="1" baseline="-25000">
              <a:ea typeface="굴림" pitchFamily="50" charset="-127"/>
            </a:endParaRPr>
          </a:p>
        </p:txBody>
      </p:sp>
      <p:sp>
        <p:nvSpPr>
          <p:cNvPr id="75806" name="Text Box 30"/>
          <p:cNvSpPr txBox="1">
            <a:spLocks noChangeArrowheads="1"/>
          </p:cNvSpPr>
          <p:nvPr/>
        </p:nvSpPr>
        <p:spPr bwMode="auto">
          <a:xfrm rot="-21600000">
            <a:off x="6411913" y="5607050"/>
            <a:ext cx="241300"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0</a:t>
            </a:r>
            <a:endParaRPr lang="en-US" altLang="ko-KR" sz="800" b="1" baseline="-25000">
              <a:ea typeface="굴림" pitchFamily="50" charset="-127"/>
            </a:endParaRPr>
          </a:p>
        </p:txBody>
      </p:sp>
      <p:sp>
        <p:nvSpPr>
          <p:cNvPr id="75807" name="Text Box 31"/>
          <p:cNvSpPr txBox="1">
            <a:spLocks noChangeArrowheads="1"/>
          </p:cNvSpPr>
          <p:nvPr/>
        </p:nvSpPr>
        <p:spPr bwMode="auto">
          <a:xfrm>
            <a:off x="6415088" y="4887913"/>
            <a:ext cx="252412"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V</a:t>
            </a:r>
          </a:p>
        </p:txBody>
      </p:sp>
      <p:sp>
        <p:nvSpPr>
          <p:cNvPr id="75808" name="Text Box 32"/>
          <p:cNvSpPr txBox="1">
            <a:spLocks noChangeArrowheads="1"/>
          </p:cNvSpPr>
          <p:nvPr/>
        </p:nvSpPr>
        <p:spPr bwMode="auto">
          <a:xfrm>
            <a:off x="6537325" y="6237288"/>
            <a:ext cx="241300"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0</a:t>
            </a:r>
          </a:p>
        </p:txBody>
      </p:sp>
      <p:sp>
        <p:nvSpPr>
          <p:cNvPr id="75809" name="Text Box 33"/>
          <p:cNvSpPr txBox="1">
            <a:spLocks noChangeArrowheads="1"/>
          </p:cNvSpPr>
          <p:nvPr/>
        </p:nvSpPr>
        <p:spPr bwMode="auto">
          <a:xfrm>
            <a:off x="6985000" y="6237288"/>
            <a:ext cx="298450"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20</a:t>
            </a:r>
          </a:p>
        </p:txBody>
      </p:sp>
      <p:sp>
        <p:nvSpPr>
          <p:cNvPr id="75810" name="Text Box 34"/>
          <p:cNvSpPr txBox="1">
            <a:spLocks noChangeArrowheads="1"/>
          </p:cNvSpPr>
          <p:nvPr/>
        </p:nvSpPr>
        <p:spPr bwMode="auto">
          <a:xfrm>
            <a:off x="7483475" y="6237288"/>
            <a:ext cx="298450"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40</a:t>
            </a:r>
          </a:p>
        </p:txBody>
      </p:sp>
      <p:sp>
        <p:nvSpPr>
          <p:cNvPr id="75811" name="Text Box 35"/>
          <p:cNvSpPr txBox="1">
            <a:spLocks noChangeArrowheads="1"/>
          </p:cNvSpPr>
          <p:nvPr/>
        </p:nvSpPr>
        <p:spPr bwMode="auto">
          <a:xfrm>
            <a:off x="7977188" y="6237288"/>
            <a:ext cx="298450"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60</a:t>
            </a:r>
          </a:p>
        </p:txBody>
      </p:sp>
      <p:sp>
        <p:nvSpPr>
          <p:cNvPr id="75812" name="Text Box 36"/>
          <p:cNvSpPr txBox="1">
            <a:spLocks noChangeArrowheads="1"/>
          </p:cNvSpPr>
          <p:nvPr/>
        </p:nvSpPr>
        <p:spPr bwMode="auto">
          <a:xfrm>
            <a:off x="8462963" y="6237288"/>
            <a:ext cx="298450"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80</a:t>
            </a:r>
          </a:p>
        </p:txBody>
      </p:sp>
      <p:sp>
        <p:nvSpPr>
          <p:cNvPr id="75813" name="Text Box 37"/>
          <p:cNvSpPr txBox="1">
            <a:spLocks noChangeArrowheads="1"/>
          </p:cNvSpPr>
          <p:nvPr/>
        </p:nvSpPr>
        <p:spPr bwMode="auto">
          <a:xfrm>
            <a:off x="8913813" y="6237288"/>
            <a:ext cx="355600"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100</a:t>
            </a:r>
          </a:p>
        </p:txBody>
      </p:sp>
      <p:sp>
        <p:nvSpPr>
          <p:cNvPr id="75814" name="Text Box 38"/>
          <p:cNvSpPr txBox="1">
            <a:spLocks noChangeArrowheads="1"/>
          </p:cNvSpPr>
          <p:nvPr/>
        </p:nvSpPr>
        <p:spPr bwMode="auto">
          <a:xfrm>
            <a:off x="8697913" y="6237288"/>
            <a:ext cx="336550"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MS</a:t>
            </a:r>
          </a:p>
        </p:txBody>
      </p:sp>
      <p:sp>
        <p:nvSpPr>
          <p:cNvPr id="75815" name="Text Box 39"/>
          <p:cNvSpPr txBox="1">
            <a:spLocks noChangeArrowheads="1"/>
          </p:cNvSpPr>
          <p:nvPr/>
        </p:nvSpPr>
        <p:spPr bwMode="auto">
          <a:xfrm rot="607262">
            <a:off x="1352550" y="2825750"/>
            <a:ext cx="366713"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0kV</a:t>
            </a:r>
          </a:p>
        </p:txBody>
      </p:sp>
      <p:sp>
        <p:nvSpPr>
          <p:cNvPr id="75816" name="Text Box 40"/>
          <p:cNvSpPr txBox="1">
            <a:spLocks noChangeArrowheads="1"/>
          </p:cNvSpPr>
          <p:nvPr/>
        </p:nvSpPr>
        <p:spPr bwMode="auto">
          <a:xfrm>
            <a:off x="5384800" y="6399213"/>
            <a:ext cx="2808288" cy="336550"/>
          </a:xfrm>
          <a:prstGeom prst="rect">
            <a:avLst/>
          </a:prstGeom>
          <a:noFill/>
          <a:ln w="9525">
            <a:noFill/>
            <a:miter lim="800000"/>
            <a:headEnd/>
            <a:tailEnd/>
          </a:ln>
          <a:effectLst/>
        </p:spPr>
        <p:txBody>
          <a:bodyPr>
            <a:spAutoFit/>
          </a:bodyPr>
          <a:lstStyle/>
          <a:p>
            <a:pPr>
              <a:spcBef>
                <a:spcPct val="50000"/>
              </a:spcBef>
            </a:pPr>
            <a:r>
              <a:rPr lang="en-US" altLang="ko-KR" sz="1600" b="1">
                <a:ea typeface="굴림" pitchFamily="50" charset="-127"/>
              </a:rPr>
              <a:t>Sample waveforms</a:t>
            </a:r>
          </a:p>
        </p:txBody>
      </p:sp>
      <p:sp>
        <p:nvSpPr>
          <p:cNvPr id="75817" name="Text Box 41"/>
          <p:cNvSpPr txBox="1">
            <a:spLocks noChangeArrowheads="1"/>
          </p:cNvSpPr>
          <p:nvPr/>
        </p:nvSpPr>
        <p:spPr bwMode="auto">
          <a:xfrm>
            <a:off x="704850" y="3500438"/>
            <a:ext cx="1944688" cy="336550"/>
          </a:xfrm>
          <a:prstGeom prst="rect">
            <a:avLst/>
          </a:prstGeom>
          <a:noFill/>
          <a:ln w="9525">
            <a:noFill/>
            <a:miter lim="800000"/>
            <a:headEnd/>
            <a:tailEnd/>
          </a:ln>
          <a:effectLst/>
        </p:spPr>
        <p:txBody>
          <a:bodyPr>
            <a:spAutoFit/>
          </a:bodyPr>
          <a:lstStyle/>
          <a:p>
            <a:pPr>
              <a:spcBef>
                <a:spcPct val="50000"/>
              </a:spcBef>
            </a:pPr>
            <a:r>
              <a:rPr lang="en-US" altLang="ko-KR" sz="1600" b="1">
                <a:ea typeface="굴림" pitchFamily="50" charset="-127"/>
              </a:rPr>
              <a:t>Oscilloscope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wheatstone"/>
          <p:cNvPicPr>
            <a:picLocks noChangeAspect="1" noChangeArrowheads="1"/>
          </p:cNvPicPr>
          <p:nvPr/>
        </p:nvPicPr>
        <p:blipFill>
          <a:blip r:embed="rId4"/>
          <a:srcRect/>
          <a:stretch>
            <a:fillRect/>
          </a:stretch>
        </p:blipFill>
        <p:spPr bwMode="auto">
          <a:xfrm>
            <a:off x="1497013" y="4159250"/>
            <a:ext cx="2736850" cy="2378075"/>
          </a:xfrm>
          <a:prstGeom prst="rect">
            <a:avLst/>
          </a:prstGeom>
          <a:noFill/>
        </p:spPr>
      </p:pic>
      <p:pic>
        <p:nvPicPr>
          <p:cNvPr id="40963" name="Picture 3" descr="wheatstone2"/>
          <p:cNvPicPr>
            <a:picLocks noChangeAspect="1" noChangeArrowheads="1"/>
          </p:cNvPicPr>
          <p:nvPr/>
        </p:nvPicPr>
        <p:blipFill>
          <a:blip r:embed="rId5"/>
          <a:srcRect/>
          <a:stretch>
            <a:fillRect/>
          </a:stretch>
        </p:blipFill>
        <p:spPr bwMode="auto">
          <a:xfrm>
            <a:off x="5389563" y="1173163"/>
            <a:ext cx="3163887" cy="4711700"/>
          </a:xfrm>
          <a:prstGeom prst="rect">
            <a:avLst/>
          </a:prstGeom>
          <a:noFill/>
        </p:spPr>
      </p:pic>
      <p:graphicFrame>
        <p:nvGraphicFramePr>
          <p:cNvPr id="40964" name="Object 4"/>
          <p:cNvGraphicFramePr>
            <a:graphicFrameLocks noGrp="1" noChangeAspect="1"/>
          </p:cNvGraphicFramePr>
          <p:nvPr>
            <p:ph sz="quarter" idx="2"/>
          </p:nvPr>
        </p:nvGraphicFramePr>
        <p:xfrm>
          <a:off x="1209675" y="1208088"/>
          <a:ext cx="3095625" cy="2727325"/>
        </p:xfrm>
        <a:graphic>
          <a:graphicData uri="http://schemas.openxmlformats.org/presentationml/2006/ole">
            <p:oleObj spid="_x0000_s40964" name="Bitmap" r:id="rId6" imgW="7257143" imgH="6392167" progId="Paint.Picture">
              <p:embed/>
            </p:oleObj>
          </a:graphicData>
        </a:graphic>
      </p:graphicFrame>
      <p:sp>
        <p:nvSpPr>
          <p:cNvPr id="40965" name="Text Box 5"/>
          <p:cNvSpPr txBox="1">
            <a:spLocks noChangeArrowheads="1"/>
          </p:cNvSpPr>
          <p:nvPr/>
        </p:nvSpPr>
        <p:spPr bwMode="auto">
          <a:xfrm>
            <a:off x="269875"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Wheatstone bridge</a:t>
            </a:r>
          </a:p>
        </p:txBody>
      </p:sp>
      <p:sp>
        <p:nvSpPr>
          <p:cNvPr id="40967" name="Text Box 7"/>
          <p:cNvSpPr txBox="1">
            <a:spLocks noChangeArrowheads="1"/>
          </p:cNvSpPr>
          <p:nvPr/>
        </p:nvSpPr>
        <p:spPr bwMode="auto">
          <a:xfrm>
            <a:off x="1065213" y="4237038"/>
            <a:ext cx="1249362" cy="582612"/>
          </a:xfrm>
          <a:prstGeom prst="rect">
            <a:avLst/>
          </a:prstGeom>
          <a:noFill/>
          <a:ln w="9525" algn="ctr">
            <a:noFill/>
            <a:miter lim="800000"/>
            <a:headEnd/>
            <a:tailEnd/>
          </a:ln>
          <a:effectLst/>
        </p:spPr>
        <p:txBody>
          <a:bodyPr wrap="none">
            <a:spAutoFit/>
          </a:bodyPr>
          <a:lstStyle/>
          <a:p>
            <a:pPr>
              <a:lnSpc>
                <a:spcPct val="90000"/>
              </a:lnSpc>
              <a:spcBef>
                <a:spcPct val="50000"/>
              </a:spcBef>
            </a:pPr>
            <a:r>
              <a:rPr lang="en-US" altLang="ko-KR" sz="1400">
                <a:solidFill>
                  <a:srgbClr val="0033CC"/>
                </a:solidFill>
                <a:ea typeface="굴림" pitchFamily="50" charset="-127"/>
              </a:rPr>
              <a:t>Wheatstone</a:t>
            </a:r>
          </a:p>
          <a:p>
            <a:pPr>
              <a:lnSpc>
                <a:spcPct val="90000"/>
              </a:lnSpc>
              <a:spcBef>
                <a:spcPct val="50000"/>
              </a:spcBef>
            </a:pPr>
            <a:r>
              <a:rPr lang="en-US" altLang="ko-KR" sz="1400">
                <a:solidFill>
                  <a:srgbClr val="0033CC"/>
                </a:solidFill>
                <a:ea typeface="굴림" pitchFamily="50" charset="-127"/>
              </a:rPr>
              <a:t>Bridge Circuit</a:t>
            </a:r>
          </a:p>
        </p:txBody>
      </p:sp>
      <p:sp>
        <p:nvSpPr>
          <p:cNvPr id="40968" name="Text Box 8"/>
          <p:cNvSpPr txBox="1">
            <a:spLocks noChangeArrowheads="1"/>
          </p:cNvSpPr>
          <p:nvPr/>
        </p:nvSpPr>
        <p:spPr bwMode="auto">
          <a:xfrm>
            <a:off x="2403475" y="5011738"/>
            <a:ext cx="334963"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rgbClr val="0033CC"/>
                </a:solidFill>
                <a:ea typeface="굴림" pitchFamily="50" charset="-127"/>
              </a:rPr>
              <a:t>R</a:t>
            </a:r>
            <a:r>
              <a:rPr lang="en-US" altLang="ko-KR" b="1" baseline="-25000">
                <a:solidFill>
                  <a:srgbClr val="0033CC"/>
                </a:solidFill>
                <a:ea typeface="굴림" pitchFamily="50" charset="-127"/>
              </a:rPr>
              <a:t>X</a:t>
            </a:r>
          </a:p>
        </p:txBody>
      </p:sp>
      <p:sp>
        <p:nvSpPr>
          <p:cNvPr id="40969" name="Text Box 9"/>
          <p:cNvSpPr txBox="1">
            <a:spLocks noChangeArrowheads="1"/>
          </p:cNvSpPr>
          <p:nvPr/>
        </p:nvSpPr>
        <p:spPr bwMode="auto">
          <a:xfrm>
            <a:off x="2851150" y="5011738"/>
            <a:ext cx="325438"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rgbClr val="0033CC"/>
                </a:solidFill>
                <a:ea typeface="굴림" pitchFamily="50" charset="-127"/>
              </a:rPr>
              <a:t>R</a:t>
            </a:r>
            <a:r>
              <a:rPr lang="en-US" altLang="ko-KR" b="1" baseline="-25000">
                <a:solidFill>
                  <a:srgbClr val="0033CC"/>
                </a:solidFill>
                <a:ea typeface="굴림" pitchFamily="50" charset="-127"/>
              </a:rPr>
              <a:t>3</a:t>
            </a:r>
          </a:p>
        </p:txBody>
      </p:sp>
      <p:sp>
        <p:nvSpPr>
          <p:cNvPr id="40970" name="Text Box 10"/>
          <p:cNvSpPr txBox="1">
            <a:spLocks noChangeArrowheads="1"/>
          </p:cNvSpPr>
          <p:nvPr/>
        </p:nvSpPr>
        <p:spPr bwMode="auto">
          <a:xfrm>
            <a:off x="2403475" y="5403850"/>
            <a:ext cx="339725"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rgbClr val="0033CC"/>
                </a:solidFill>
                <a:ea typeface="굴림" pitchFamily="50" charset="-127"/>
              </a:rPr>
              <a:t>R</a:t>
            </a:r>
            <a:r>
              <a:rPr lang="en-US" altLang="ko-KR" b="1" baseline="-25000">
                <a:solidFill>
                  <a:srgbClr val="0033CC"/>
                </a:solidFill>
                <a:ea typeface="굴림" pitchFamily="50" charset="-127"/>
              </a:rPr>
              <a:t>N</a:t>
            </a:r>
          </a:p>
        </p:txBody>
      </p:sp>
      <p:sp>
        <p:nvSpPr>
          <p:cNvPr id="40971" name="Text Box 11"/>
          <p:cNvSpPr txBox="1">
            <a:spLocks noChangeArrowheads="1"/>
          </p:cNvSpPr>
          <p:nvPr/>
        </p:nvSpPr>
        <p:spPr bwMode="auto">
          <a:xfrm>
            <a:off x="2851150" y="5403850"/>
            <a:ext cx="325438"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rgbClr val="0033CC"/>
                </a:solidFill>
                <a:ea typeface="굴림" pitchFamily="50" charset="-127"/>
              </a:rPr>
              <a:t>R</a:t>
            </a:r>
            <a:r>
              <a:rPr lang="en-US" altLang="ko-KR" b="1" baseline="-25000">
                <a:solidFill>
                  <a:srgbClr val="0033CC"/>
                </a:solidFill>
                <a:ea typeface="굴림" pitchFamily="50" charset="-127"/>
              </a:rPr>
              <a:t>4</a:t>
            </a:r>
          </a:p>
        </p:txBody>
      </p:sp>
      <p:sp>
        <p:nvSpPr>
          <p:cNvPr id="40972" name="Text Box 12"/>
          <p:cNvSpPr txBox="1">
            <a:spLocks noChangeArrowheads="1"/>
          </p:cNvSpPr>
          <p:nvPr/>
        </p:nvSpPr>
        <p:spPr bwMode="auto">
          <a:xfrm>
            <a:off x="6831013" y="3100388"/>
            <a:ext cx="282575"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1</a:t>
            </a:r>
          </a:p>
        </p:txBody>
      </p:sp>
      <p:sp>
        <p:nvSpPr>
          <p:cNvPr id="40973" name="Text Box 13"/>
          <p:cNvSpPr txBox="1">
            <a:spLocks noChangeArrowheads="1"/>
          </p:cNvSpPr>
          <p:nvPr/>
        </p:nvSpPr>
        <p:spPr bwMode="auto">
          <a:xfrm>
            <a:off x="6831013" y="5764213"/>
            <a:ext cx="282575"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2</a:t>
            </a:r>
          </a:p>
        </p:txBody>
      </p:sp>
      <p:sp>
        <p:nvSpPr>
          <p:cNvPr id="40974" name="Text Box 14"/>
          <p:cNvSpPr txBox="1">
            <a:spLocks noChangeArrowheads="1"/>
          </p:cNvSpPr>
          <p:nvPr/>
        </p:nvSpPr>
        <p:spPr bwMode="auto">
          <a:xfrm>
            <a:off x="6057900" y="3748088"/>
            <a:ext cx="388938"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R</a:t>
            </a:r>
            <a:r>
              <a:rPr lang="en-US" altLang="ko-KR" sz="1400" b="1" baseline="-25000">
                <a:ea typeface="굴림" pitchFamily="50" charset="-127"/>
              </a:rPr>
              <a:t>X</a:t>
            </a:r>
          </a:p>
        </p:txBody>
      </p:sp>
      <p:sp>
        <p:nvSpPr>
          <p:cNvPr id="40975" name="Text Box 15"/>
          <p:cNvSpPr txBox="1">
            <a:spLocks noChangeArrowheads="1"/>
          </p:cNvSpPr>
          <p:nvPr/>
        </p:nvSpPr>
        <p:spPr bwMode="auto">
          <a:xfrm>
            <a:off x="7510463" y="3743325"/>
            <a:ext cx="39528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R</a:t>
            </a:r>
            <a:r>
              <a:rPr lang="en-US" altLang="ko-KR" sz="1400" b="1" baseline="-25000">
                <a:ea typeface="굴림" pitchFamily="50" charset="-127"/>
              </a:rPr>
              <a:t>N</a:t>
            </a:r>
          </a:p>
        </p:txBody>
      </p:sp>
      <p:sp>
        <p:nvSpPr>
          <p:cNvPr id="40976" name="Text Box 16"/>
          <p:cNvSpPr txBox="1">
            <a:spLocks noChangeArrowheads="1"/>
          </p:cNvSpPr>
          <p:nvPr/>
        </p:nvSpPr>
        <p:spPr bwMode="auto">
          <a:xfrm>
            <a:off x="6062663" y="5908675"/>
            <a:ext cx="37623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R</a:t>
            </a:r>
            <a:r>
              <a:rPr lang="en-US" altLang="ko-KR" sz="1400" b="1" baseline="-25000">
                <a:ea typeface="굴림" pitchFamily="50" charset="-127"/>
              </a:rPr>
              <a:t>3</a:t>
            </a:r>
          </a:p>
        </p:txBody>
      </p:sp>
      <p:sp>
        <p:nvSpPr>
          <p:cNvPr id="40977" name="Text Box 17"/>
          <p:cNvSpPr txBox="1">
            <a:spLocks noChangeArrowheads="1"/>
          </p:cNvSpPr>
          <p:nvPr/>
        </p:nvSpPr>
        <p:spPr bwMode="auto">
          <a:xfrm>
            <a:off x="7545388" y="5908675"/>
            <a:ext cx="37623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R</a:t>
            </a:r>
            <a:r>
              <a:rPr lang="en-US" altLang="ko-KR" sz="1400" b="1" baseline="-25000">
                <a:ea typeface="굴림" pitchFamily="50" charset="-127"/>
              </a:rPr>
              <a:t>4</a:t>
            </a:r>
          </a:p>
        </p:txBody>
      </p:sp>
      <p:sp>
        <p:nvSpPr>
          <p:cNvPr id="40978" name="Text Box 18"/>
          <p:cNvSpPr txBox="1">
            <a:spLocks noChangeArrowheads="1"/>
          </p:cNvSpPr>
          <p:nvPr/>
        </p:nvSpPr>
        <p:spPr bwMode="auto">
          <a:xfrm>
            <a:off x="5384800" y="6151563"/>
            <a:ext cx="3529013" cy="517525"/>
          </a:xfrm>
          <a:prstGeom prst="rect">
            <a:avLst/>
          </a:prstGeom>
          <a:noFill/>
          <a:ln w="9525" algn="ctr">
            <a:noFill/>
            <a:miter lim="800000"/>
            <a:headEnd/>
            <a:tailEnd/>
          </a:ln>
          <a:effectLst/>
        </p:spPr>
        <p:txBody>
          <a:bodyPr>
            <a:spAutoFit/>
          </a:bodyPr>
          <a:lstStyle/>
          <a:p>
            <a:pPr>
              <a:spcBef>
                <a:spcPct val="50000"/>
              </a:spcBef>
            </a:pPr>
            <a:r>
              <a:rPr lang="en-US" altLang="ko-KR" sz="1400">
                <a:solidFill>
                  <a:srgbClr val="0033CC"/>
                </a:solidFill>
                <a:ea typeface="굴림" pitchFamily="50" charset="-127"/>
              </a:rPr>
              <a:t>Wheatstone bridge circuit for determine unknown resistance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strain3"/>
          <p:cNvPicPr>
            <a:picLocks noChangeAspect="1" noChangeArrowheads="1"/>
          </p:cNvPicPr>
          <p:nvPr/>
        </p:nvPicPr>
        <p:blipFill>
          <a:blip r:embed="rId3"/>
          <a:srcRect/>
          <a:stretch>
            <a:fillRect/>
          </a:stretch>
        </p:blipFill>
        <p:spPr bwMode="auto">
          <a:xfrm>
            <a:off x="5313363" y="1711325"/>
            <a:ext cx="3732212" cy="4222750"/>
          </a:xfrm>
          <a:prstGeom prst="rect">
            <a:avLst/>
          </a:prstGeom>
          <a:noFill/>
        </p:spPr>
      </p:pic>
      <p:sp>
        <p:nvSpPr>
          <p:cNvPr id="43012" name="Text Box 4"/>
          <p:cNvSpPr txBox="1">
            <a:spLocks noChangeArrowheads="1"/>
          </p:cNvSpPr>
          <p:nvPr/>
        </p:nvSpPr>
        <p:spPr bwMode="auto">
          <a:xfrm>
            <a:off x="5888038" y="1052513"/>
            <a:ext cx="2736850" cy="304800"/>
          </a:xfrm>
          <a:prstGeom prst="rect">
            <a:avLst/>
          </a:prstGeom>
          <a:noFill/>
          <a:ln w="9525" algn="ctr">
            <a:noFill/>
            <a:miter lim="800000"/>
            <a:headEnd/>
            <a:tailEnd/>
          </a:ln>
          <a:effectLst/>
        </p:spPr>
        <p:txBody>
          <a:bodyPr>
            <a:spAutoFit/>
          </a:bodyPr>
          <a:lstStyle/>
          <a:p>
            <a:pPr>
              <a:spcBef>
                <a:spcPct val="50000"/>
              </a:spcBef>
            </a:pPr>
            <a:r>
              <a:rPr lang="en-US" altLang="ko-KR" sz="1400">
                <a:ea typeface="굴림" pitchFamily="50" charset="-127"/>
              </a:rPr>
              <a:t>Half bridge strain gauge circuit</a:t>
            </a:r>
          </a:p>
        </p:txBody>
      </p:sp>
      <p:pic>
        <p:nvPicPr>
          <p:cNvPr id="43013" name="Picture 5" descr="strain"/>
          <p:cNvPicPr>
            <a:picLocks noChangeAspect="1" noChangeArrowheads="1"/>
          </p:cNvPicPr>
          <p:nvPr/>
        </p:nvPicPr>
        <p:blipFill>
          <a:blip r:embed="rId4"/>
          <a:srcRect/>
          <a:stretch>
            <a:fillRect/>
          </a:stretch>
        </p:blipFill>
        <p:spPr bwMode="auto">
          <a:xfrm>
            <a:off x="631825" y="1400175"/>
            <a:ext cx="3959225" cy="2549525"/>
          </a:xfrm>
          <a:prstGeom prst="rect">
            <a:avLst/>
          </a:prstGeom>
          <a:noFill/>
        </p:spPr>
      </p:pic>
      <p:sp>
        <p:nvSpPr>
          <p:cNvPr id="43014" name="Text Box 6"/>
          <p:cNvSpPr txBox="1">
            <a:spLocks noChangeArrowheads="1"/>
          </p:cNvSpPr>
          <p:nvPr/>
        </p:nvSpPr>
        <p:spPr bwMode="auto">
          <a:xfrm>
            <a:off x="1123950" y="1050925"/>
            <a:ext cx="2871788" cy="304800"/>
          </a:xfrm>
          <a:prstGeom prst="rect">
            <a:avLst/>
          </a:prstGeom>
          <a:noFill/>
          <a:ln w="9525" algn="ctr">
            <a:noFill/>
            <a:miter lim="800000"/>
            <a:headEnd/>
            <a:tailEnd/>
          </a:ln>
          <a:effectLst/>
        </p:spPr>
        <p:txBody>
          <a:bodyPr wrap="none">
            <a:spAutoFit/>
          </a:bodyPr>
          <a:lstStyle/>
          <a:p>
            <a:pPr>
              <a:spcBef>
                <a:spcPct val="50000"/>
              </a:spcBef>
            </a:pPr>
            <a:r>
              <a:rPr lang="en-US" altLang="ko-KR" sz="1400">
                <a:ea typeface="굴림" pitchFamily="50" charset="-127"/>
              </a:rPr>
              <a:t>Quarter-bridge strain gauge circuit</a:t>
            </a:r>
          </a:p>
        </p:txBody>
      </p:sp>
      <p:sp>
        <p:nvSpPr>
          <p:cNvPr id="43015" name="Text Box 7"/>
          <p:cNvSpPr txBox="1">
            <a:spLocks noChangeArrowheads="1"/>
          </p:cNvSpPr>
          <p:nvPr/>
        </p:nvSpPr>
        <p:spPr bwMode="auto">
          <a:xfrm>
            <a:off x="3533775" y="1958975"/>
            <a:ext cx="376238"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R</a:t>
            </a:r>
            <a:r>
              <a:rPr lang="en-US" altLang="ko-KR" sz="1400" b="1" baseline="-25000">
                <a:ea typeface="굴림" pitchFamily="50" charset="-127"/>
              </a:rPr>
              <a:t>2</a:t>
            </a:r>
          </a:p>
        </p:txBody>
      </p:sp>
      <p:sp>
        <p:nvSpPr>
          <p:cNvPr id="43016" name="Text Box 8"/>
          <p:cNvSpPr txBox="1">
            <a:spLocks noChangeArrowheads="1"/>
          </p:cNvSpPr>
          <p:nvPr/>
        </p:nvSpPr>
        <p:spPr bwMode="auto">
          <a:xfrm>
            <a:off x="2344738" y="1958975"/>
            <a:ext cx="37623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R</a:t>
            </a:r>
            <a:r>
              <a:rPr lang="en-US" altLang="ko-KR" sz="1400" b="1" baseline="-25000">
                <a:ea typeface="굴림" pitchFamily="50" charset="-127"/>
              </a:rPr>
              <a:t>1</a:t>
            </a:r>
          </a:p>
        </p:txBody>
      </p:sp>
      <p:sp>
        <p:nvSpPr>
          <p:cNvPr id="43017" name="Text Box 9"/>
          <p:cNvSpPr txBox="1">
            <a:spLocks noChangeArrowheads="1"/>
          </p:cNvSpPr>
          <p:nvPr/>
        </p:nvSpPr>
        <p:spPr bwMode="auto">
          <a:xfrm>
            <a:off x="2344738" y="2840038"/>
            <a:ext cx="37623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R</a:t>
            </a:r>
            <a:r>
              <a:rPr lang="en-US" altLang="ko-KR" sz="1400" b="1" baseline="-25000">
                <a:ea typeface="굴림" pitchFamily="50" charset="-127"/>
              </a:rPr>
              <a:t>3</a:t>
            </a:r>
          </a:p>
        </p:txBody>
      </p:sp>
      <p:sp>
        <p:nvSpPr>
          <p:cNvPr id="43018" name="Text Box 10"/>
          <p:cNvSpPr txBox="1">
            <a:spLocks noChangeArrowheads="1"/>
          </p:cNvSpPr>
          <p:nvPr/>
        </p:nvSpPr>
        <p:spPr bwMode="auto">
          <a:xfrm>
            <a:off x="3629025" y="3438525"/>
            <a:ext cx="11080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Strain gauge</a:t>
            </a:r>
          </a:p>
        </p:txBody>
      </p:sp>
      <p:sp>
        <p:nvSpPr>
          <p:cNvPr id="43019" name="Text Box 11"/>
          <p:cNvSpPr txBox="1">
            <a:spLocks noChangeArrowheads="1"/>
          </p:cNvSpPr>
          <p:nvPr/>
        </p:nvSpPr>
        <p:spPr bwMode="auto">
          <a:xfrm>
            <a:off x="2995613" y="2479675"/>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V</a:t>
            </a:r>
          </a:p>
        </p:txBody>
      </p:sp>
      <p:pic>
        <p:nvPicPr>
          <p:cNvPr id="43020" name="Picture 12" descr="strain2"/>
          <p:cNvPicPr>
            <a:picLocks noChangeAspect="1" noChangeArrowheads="1"/>
          </p:cNvPicPr>
          <p:nvPr/>
        </p:nvPicPr>
        <p:blipFill>
          <a:blip r:embed="rId5"/>
          <a:srcRect/>
          <a:stretch>
            <a:fillRect/>
          </a:stretch>
        </p:blipFill>
        <p:spPr bwMode="auto">
          <a:xfrm>
            <a:off x="1712913" y="4565650"/>
            <a:ext cx="1731962" cy="1698625"/>
          </a:xfrm>
          <a:prstGeom prst="rect">
            <a:avLst/>
          </a:prstGeom>
          <a:noFill/>
        </p:spPr>
      </p:pic>
      <p:sp>
        <p:nvSpPr>
          <p:cNvPr id="43021" name="Text Box 13"/>
          <p:cNvSpPr txBox="1">
            <a:spLocks noChangeArrowheads="1"/>
          </p:cNvSpPr>
          <p:nvPr/>
        </p:nvSpPr>
        <p:spPr bwMode="auto">
          <a:xfrm rot="5400000">
            <a:off x="2370138" y="4459288"/>
            <a:ext cx="792162" cy="284162"/>
          </a:xfrm>
          <a:prstGeom prst="rect">
            <a:avLst/>
          </a:prstGeom>
          <a:noFill/>
          <a:ln w="9525" algn="ctr">
            <a:noFill/>
            <a:miter lim="800000"/>
            <a:headEnd/>
            <a:tailEnd/>
          </a:ln>
          <a:effectLst/>
        </p:spPr>
        <p:txBody>
          <a:bodyPr>
            <a:spAutoFit/>
          </a:bodyPr>
          <a:lstStyle/>
          <a:p>
            <a:pPr>
              <a:lnSpc>
                <a:spcPct val="80000"/>
              </a:lnSpc>
              <a:spcBef>
                <a:spcPct val="50000"/>
              </a:spcBef>
            </a:pPr>
            <a:r>
              <a:rPr lang="en-US" altLang="ko-KR" sz="600" b="1">
                <a:ea typeface="굴림" pitchFamily="50" charset="-127"/>
              </a:rPr>
              <a:t>Active</a:t>
            </a:r>
          </a:p>
          <a:p>
            <a:pPr>
              <a:lnSpc>
                <a:spcPct val="80000"/>
              </a:lnSpc>
              <a:spcBef>
                <a:spcPct val="50000"/>
              </a:spcBef>
            </a:pPr>
            <a:r>
              <a:rPr lang="en-US" altLang="ko-KR" sz="600" b="1">
                <a:ea typeface="굴림" pitchFamily="50" charset="-127"/>
              </a:rPr>
              <a:t>Grid Length</a:t>
            </a:r>
          </a:p>
        </p:txBody>
      </p:sp>
      <p:sp>
        <p:nvSpPr>
          <p:cNvPr id="43022" name="Text Box 14"/>
          <p:cNvSpPr txBox="1">
            <a:spLocks noChangeArrowheads="1"/>
          </p:cNvSpPr>
          <p:nvPr/>
        </p:nvSpPr>
        <p:spPr bwMode="auto">
          <a:xfrm rot="5400000">
            <a:off x="1651001" y="4198937"/>
            <a:ext cx="703262" cy="284163"/>
          </a:xfrm>
          <a:prstGeom prst="rect">
            <a:avLst/>
          </a:prstGeom>
          <a:noFill/>
          <a:ln w="9525" algn="ctr">
            <a:noFill/>
            <a:miter lim="800000"/>
            <a:headEnd/>
            <a:tailEnd/>
          </a:ln>
          <a:effectLst/>
        </p:spPr>
        <p:txBody>
          <a:bodyPr wrap="none">
            <a:spAutoFit/>
          </a:bodyPr>
          <a:lstStyle/>
          <a:p>
            <a:pPr>
              <a:lnSpc>
                <a:spcPct val="80000"/>
              </a:lnSpc>
              <a:spcBef>
                <a:spcPct val="50000"/>
              </a:spcBef>
            </a:pPr>
            <a:r>
              <a:rPr lang="en-US" altLang="ko-KR" sz="600" b="1">
                <a:ea typeface="굴림" pitchFamily="50" charset="-127"/>
              </a:rPr>
              <a:t>Backing and</a:t>
            </a:r>
          </a:p>
          <a:p>
            <a:pPr>
              <a:lnSpc>
                <a:spcPct val="80000"/>
              </a:lnSpc>
              <a:spcBef>
                <a:spcPct val="50000"/>
              </a:spcBef>
            </a:pPr>
            <a:r>
              <a:rPr lang="en-US" altLang="ko-KR" sz="600" b="1">
                <a:ea typeface="굴림" pitchFamily="50" charset="-127"/>
              </a:rPr>
              <a:t>Encapsulation</a:t>
            </a:r>
          </a:p>
        </p:txBody>
      </p:sp>
      <p:sp>
        <p:nvSpPr>
          <p:cNvPr id="43023" name="Text Box 15"/>
          <p:cNvSpPr txBox="1">
            <a:spLocks noChangeArrowheads="1"/>
          </p:cNvSpPr>
          <p:nvPr/>
        </p:nvSpPr>
        <p:spPr bwMode="auto">
          <a:xfrm rot="5400000">
            <a:off x="2905125" y="6254751"/>
            <a:ext cx="574675" cy="165100"/>
          </a:xfrm>
          <a:prstGeom prst="rect">
            <a:avLst/>
          </a:prstGeom>
          <a:noFill/>
          <a:ln w="9525" algn="ctr">
            <a:noFill/>
            <a:miter lim="800000"/>
            <a:headEnd/>
            <a:tailEnd/>
          </a:ln>
          <a:effectLst/>
        </p:spPr>
        <p:txBody>
          <a:bodyPr wrap="none">
            <a:spAutoFit/>
          </a:bodyPr>
          <a:lstStyle/>
          <a:p>
            <a:pPr>
              <a:lnSpc>
                <a:spcPct val="80000"/>
              </a:lnSpc>
              <a:spcBef>
                <a:spcPct val="50000"/>
              </a:spcBef>
            </a:pPr>
            <a:r>
              <a:rPr lang="en-US" altLang="ko-KR" sz="600" b="1">
                <a:ea typeface="굴림" pitchFamily="50" charset="-127"/>
              </a:rPr>
              <a:t>End Loops</a:t>
            </a:r>
          </a:p>
        </p:txBody>
      </p:sp>
      <p:sp>
        <p:nvSpPr>
          <p:cNvPr id="43024" name="Text Box 16"/>
          <p:cNvSpPr txBox="1">
            <a:spLocks noChangeArrowheads="1"/>
          </p:cNvSpPr>
          <p:nvPr/>
        </p:nvSpPr>
        <p:spPr bwMode="auto">
          <a:xfrm rot="5400000">
            <a:off x="2859087" y="6184901"/>
            <a:ext cx="339725" cy="165100"/>
          </a:xfrm>
          <a:prstGeom prst="rect">
            <a:avLst/>
          </a:prstGeom>
          <a:noFill/>
          <a:ln w="9525" algn="ctr">
            <a:noFill/>
            <a:miter lim="800000"/>
            <a:headEnd/>
            <a:tailEnd/>
          </a:ln>
          <a:effectLst/>
        </p:spPr>
        <p:txBody>
          <a:bodyPr wrap="none">
            <a:spAutoFit/>
          </a:bodyPr>
          <a:lstStyle/>
          <a:p>
            <a:pPr>
              <a:lnSpc>
                <a:spcPct val="80000"/>
              </a:lnSpc>
              <a:spcBef>
                <a:spcPct val="50000"/>
              </a:spcBef>
            </a:pPr>
            <a:r>
              <a:rPr lang="en-US" altLang="ko-KR" sz="600" b="1">
                <a:ea typeface="굴림" pitchFamily="50" charset="-127"/>
              </a:rPr>
              <a:t>Grid</a:t>
            </a:r>
          </a:p>
        </p:txBody>
      </p:sp>
      <p:sp>
        <p:nvSpPr>
          <p:cNvPr id="43025" name="Text Box 17"/>
          <p:cNvSpPr txBox="1">
            <a:spLocks noChangeArrowheads="1"/>
          </p:cNvSpPr>
          <p:nvPr/>
        </p:nvSpPr>
        <p:spPr bwMode="auto">
          <a:xfrm rot="5400000">
            <a:off x="2485231" y="6328570"/>
            <a:ext cx="542925" cy="284162"/>
          </a:xfrm>
          <a:prstGeom prst="rect">
            <a:avLst/>
          </a:prstGeom>
          <a:noFill/>
          <a:ln w="9525" algn="ctr">
            <a:noFill/>
            <a:miter lim="800000"/>
            <a:headEnd/>
            <a:tailEnd/>
          </a:ln>
          <a:effectLst/>
        </p:spPr>
        <p:txBody>
          <a:bodyPr wrap="none">
            <a:spAutoFit/>
          </a:bodyPr>
          <a:lstStyle/>
          <a:p>
            <a:pPr>
              <a:lnSpc>
                <a:spcPct val="80000"/>
              </a:lnSpc>
              <a:spcBef>
                <a:spcPct val="50000"/>
              </a:spcBef>
            </a:pPr>
            <a:r>
              <a:rPr lang="en-US" altLang="ko-KR" sz="600" b="1">
                <a:ea typeface="굴림" pitchFamily="50" charset="-127"/>
              </a:rPr>
              <a:t>alignment</a:t>
            </a:r>
          </a:p>
          <a:p>
            <a:pPr>
              <a:lnSpc>
                <a:spcPct val="80000"/>
              </a:lnSpc>
              <a:spcBef>
                <a:spcPct val="50000"/>
              </a:spcBef>
            </a:pPr>
            <a:r>
              <a:rPr lang="en-US" altLang="ko-KR" sz="600" b="1">
                <a:ea typeface="굴림" pitchFamily="50" charset="-127"/>
              </a:rPr>
              <a:t>makes</a:t>
            </a:r>
          </a:p>
        </p:txBody>
      </p:sp>
      <p:sp>
        <p:nvSpPr>
          <p:cNvPr id="43026" name="Text Box 18"/>
          <p:cNvSpPr txBox="1">
            <a:spLocks noChangeArrowheads="1"/>
          </p:cNvSpPr>
          <p:nvPr/>
        </p:nvSpPr>
        <p:spPr bwMode="auto">
          <a:xfrm rot="5400000">
            <a:off x="2078037" y="6270626"/>
            <a:ext cx="549275" cy="165100"/>
          </a:xfrm>
          <a:prstGeom prst="rect">
            <a:avLst/>
          </a:prstGeom>
          <a:noFill/>
          <a:ln w="9525" algn="ctr">
            <a:noFill/>
            <a:miter lim="800000"/>
            <a:headEnd/>
            <a:tailEnd/>
          </a:ln>
          <a:effectLst/>
        </p:spPr>
        <p:txBody>
          <a:bodyPr wrap="none">
            <a:spAutoFit/>
          </a:bodyPr>
          <a:lstStyle/>
          <a:p>
            <a:pPr>
              <a:lnSpc>
                <a:spcPct val="80000"/>
              </a:lnSpc>
              <a:spcBef>
                <a:spcPct val="50000"/>
              </a:spcBef>
            </a:pPr>
            <a:r>
              <a:rPr lang="en-US" altLang="ko-KR" sz="600" b="1">
                <a:ea typeface="굴림" pitchFamily="50" charset="-127"/>
              </a:rPr>
              <a:t>End loops</a:t>
            </a:r>
          </a:p>
        </p:txBody>
      </p:sp>
      <p:sp>
        <p:nvSpPr>
          <p:cNvPr id="43027" name="Text Box 19"/>
          <p:cNvSpPr txBox="1">
            <a:spLocks noChangeArrowheads="1"/>
          </p:cNvSpPr>
          <p:nvPr/>
        </p:nvSpPr>
        <p:spPr bwMode="auto">
          <a:xfrm rot="5400000">
            <a:off x="1687512" y="6305551"/>
            <a:ext cx="619125" cy="165100"/>
          </a:xfrm>
          <a:prstGeom prst="rect">
            <a:avLst/>
          </a:prstGeom>
          <a:noFill/>
          <a:ln w="9525" algn="ctr">
            <a:noFill/>
            <a:miter lim="800000"/>
            <a:headEnd/>
            <a:tailEnd/>
          </a:ln>
          <a:effectLst/>
        </p:spPr>
        <p:txBody>
          <a:bodyPr wrap="none">
            <a:spAutoFit/>
          </a:bodyPr>
          <a:lstStyle/>
          <a:p>
            <a:pPr>
              <a:lnSpc>
                <a:spcPct val="80000"/>
              </a:lnSpc>
              <a:spcBef>
                <a:spcPct val="50000"/>
              </a:spcBef>
            </a:pPr>
            <a:r>
              <a:rPr lang="en-US" altLang="ko-KR" sz="600" b="1">
                <a:ea typeface="굴림" pitchFamily="50" charset="-127"/>
              </a:rPr>
              <a:t>Solder Tabs</a:t>
            </a:r>
          </a:p>
        </p:txBody>
      </p:sp>
      <p:sp>
        <p:nvSpPr>
          <p:cNvPr id="43028" name="Text Box 20"/>
          <p:cNvSpPr txBox="1">
            <a:spLocks noChangeArrowheads="1"/>
          </p:cNvSpPr>
          <p:nvPr/>
        </p:nvSpPr>
        <p:spPr bwMode="auto">
          <a:xfrm>
            <a:off x="6010275" y="1993900"/>
            <a:ext cx="13192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solidFill>
                  <a:srgbClr val="FF3300"/>
                </a:solidFill>
                <a:ea typeface="굴림" pitchFamily="50" charset="-127"/>
              </a:rPr>
              <a:t>Strain gauge #1</a:t>
            </a:r>
          </a:p>
        </p:txBody>
      </p:sp>
      <p:sp>
        <p:nvSpPr>
          <p:cNvPr id="43029" name="Text Box 21"/>
          <p:cNvSpPr txBox="1">
            <a:spLocks noChangeArrowheads="1"/>
          </p:cNvSpPr>
          <p:nvPr/>
        </p:nvSpPr>
        <p:spPr bwMode="auto">
          <a:xfrm>
            <a:off x="6010275" y="2693988"/>
            <a:ext cx="1319213"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solidFill>
                  <a:srgbClr val="0033CC"/>
                </a:solidFill>
                <a:ea typeface="굴림" pitchFamily="50" charset="-127"/>
              </a:rPr>
              <a:t>Strain gauge #1</a:t>
            </a:r>
          </a:p>
        </p:txBody>
      </p:sp>
      <p:sp>
        <p:nvSpPr>
          <p:cNvPr id="43030" name="Text Box 22"/>
          <p:cNvSpPr txBox="1">
            <a:spLocks noChangeArrowheads="1"/>
          </p:cNvSpPr>
          <p:nvPr/>
        </p:nvSpPr>
        <p:spPr bwMode="auto">
          <a:xfrm>
            <a:off x="6010275" y="4637088"/>
            <a:ext cx="1319213"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solidFill>
                  <a:srgbClr val="FF3300"/>
                </a:solidFill>
                <a:ea typeface="굴림" pitchFamily="50" charset="-127"/>
              </a:rPr>
              <a:t>Strain gauge #1</a:t>
            </a:r>
          </a:p>
        </p:txBody>
      </p:sp>
      <p:sp>
        <p:nvSpPr>
          <p:cNvPr id="43031" name="Text Box 23"/>
          <p:cNvSpPr txBox="1">
            <a:spLocks noChangeArrowheads="1"/>
          </p:cNvSpPr>
          <p:nvPr/>
        </p:nvSpPr>
        <p:spPr bwMode="auto">
          <a:xfrm>
            <a:off x="6010275" y="5372100"/>
            <a:ext cx="13192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solidFill>
                  <a:srgbClr val="0033CC"/>
                </a:solidFill>
                <a:ea typeface="굴림" pitchFamily="50" charset="-127"/>
              </a:rPr>
              <a:t>Strain gauge #1</a:t>
            </a:r>
          </a:p>
        </p:txBody>
      </p:sp>
      <p:sp>
        <p:nvSpPr>
          <p:cNvPr id="43032" name="Text Box 24"/>
          <p:cNvSpPr txBox="1">
            <a:spLocks noChangeArrowheads="1"/>
          </p:cNvSpPr>
          <p:nvPr/>
        </p:nvSpPr>
        <p:spPr bwMode="auto">
          <a:xfrm>
            <a:off x="7329488" y="4362450"/>
            <a:ext cx="7175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FORCE</a:t>
            </a:r>
          </a:p>
        </p:txBody>
      </p:sp>
      <p:sp>
        <p:nvSpPr>
          <p:cNvPr id="43033" name="Text Box 25"/>
          <p:cNvSpPr txBox="1">
            <a:spLocks noChangeArrowheads="1"/>
          </p:cNvSpPr>
          <p:nvPr/>
        </p:nvSpPr>
        <p:spPr bwMode="auto">
          <a:xfrm>
            <a:off x="8029575" y="2092325"/>
            <a:ext cx="276225"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R</a:t>
            </a:r>
          </a:p>
        </p:txBody>
      </p:sp>
      <p:sp>
        <p:nvSpPr>
          <p:cNvPr id="43034" name="Text Box 26"/>
          <p:cNvSpPr txBox="1">
            <a:spLocks noChangeArrowheads="1"/>
          </p:cNvSpPr>
          <p:nvPr/>
        </p:nvSpPr>
        <p:spPr bwMode="auto">
          <a:xfrm>
            <a:off x="8039100" y="2625725"/>
            <a:ext cx="276225"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R</a:t>
            </a:r>
          </a:p>
        </p:txBody>
      </p:sp>
      <p:sp>
        <p:nvSpPr>
          <p:cNvPr id="43035" name="Text Box 27"/>
          <p:cNvSpPr txBox="1">
            <a:spLocks noChangeArrowheads="1"/>
          </p:cNvSpPr>
          <p:nvPr/>
        </p:nvSpPr>
        <p:spPr bwMode="auto">
          <a:xfrm>
            <a:off x="8697913" y="2092325"/>
            <a:ext cx="415925"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rgbClr val="FF3300"/>
                </a:solidFill>
                <a:ea typeface="굴림" pitchFamily="50" charset="-127"/>
              </a:rPr>
              <a:t>R#1</a:t>
            </a:r>
          </a:p>
        </p:txBody>
      </p:sp>
      <p:sp>
        <p:nvSpPr>
          <p:cNvPr id="43036" name="Text Box 28"/>
          <p:cNvSpPr txBox="1">
            <a:spLocks noChangeArrowheads="1"/>
          </p:cNvSpPr>
          <p:nvPr/>
        </p:nvSpPr>
        <p:spPr bwMode="auto">
          <a:xfrm>
            <a:off x="8707438" y="2625725"/>
            <a:ext cx="415925"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rgbClr val="0033CC"/>
                </a:solidFill>
                <a:ea typeface="굴림" pitchFamily="50" charset="-127"/>
              </a:rPr>
              <a:t>R#2</a:t>
            </a:r>
          </a:p>
        </p:txBody>
      </p:sp>
      <p:sp>
        <p:nvSpPr>
          <p:cNvPr id="43037" name="Text Box 29"/>
          <p:cNvSpPr txBox="1">
            <a:spLocks noChangeArrowheads="1"/>
          </p:cNvSpPr>
          <p:nvPr/>
        </p:nvSpPr>
        <p:spPr bwMode="auto">
          <a:xfrm>
            <a:off x="8316913" y="1706563"/>
            <a:ext cx="3746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43038" name="Text Box 30"/>
          <p:cNvSpPr txBox="1">
            <a:spLocks noChangeArrowheads="1"/>
          </p:cNvSpPr>
          <p:nvPr/>
        </p:nvSpPr>
        <p:spPr bwMode="auto">
          <a:xfrm>
            <a:off x="8316913" y="2909888"/>
            <a:ext cx="3365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43039" name="Text Box 31"/>
          <p:cNvSpPr txBox="1">
            <a:spLocks noChangeArrowheads="1"/>
          </p:cNvSpPr>
          <p:nvPr/>
        </p:nvSpPr>
        <p:spPr bwMode="auto">
          <a:xfrm>
            <a:off x="8351838" y="2355850"/>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V</a:t>
            </a:r>
          </a:p>
        </p:txBody>
      </p:sp>
      <p:sp>
        <p:nvSpPr>
          <p:cNvPr id="43040" name="Text Box 32"/>
          <p:cNvSpPr txBox="1">
            <a:spLocks noChangeArrowheads="1"/>
          </p:cNvSpPr>
          <p:nvPr/>
        </p:nvSpPr>
        <p:spPr bwMode="auto">
          <a:xfrm>
            <a:off x="8029575" y="4610100"/>
            <a:ext cx="276225"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R</a:t>
            </a:r>
          </a:p>
        </p:txBody>
      </p:sp>
      <p:sp>
        <p:nvSpPr>
          <p:cNvPr id="43041" name="Text Box 33"/>
          <p:cNvSpPr txBox="1">
            <a:spLocks noChangeArrowheads="1"/>
          </p:cNvSpPr>
          <p:nvPr/>
        </p:nvSpPr>
        <p:spPr bwMode="auto">
          <a:xfrm>
            <a:off x="8039100" y="5113338"/>
            <a:ext cx="276225" cy="244475"/>
          </a:xfrm>
          <a:prstGeom prst="rect">
            <a:avLst/>
          </a:prstGeom>
          <a:noFill/>
          <a:ln w="9525" algn="ctr">
            <a:noFill/>
            <a:miter lim="800000"/>
            <a:headEnd/>
            <a:tailEnd/>
          </a:ln>
          <a:effectLst/>
        </p:spPr>
        <p:txBody>
          <a:bodyPr wrap="none">
            <a:spAutoFit/>
          </a:bodyPr>
          <a:lstStyle/>
          <a:p>
            <a:pPr>
              <a:spcBef>
                <a:spcPct val="50000"/>
              </a:spcBef>
            </a:pPr>
            <a:r>
              <a:rPr lang="en-US" altLang="ko-KR" b="1">
                <a:ea typeface="굴림" pitchFamily="50" charset="-127"/>
              </a:rPr>
              <a:t>R</a:t>
            </a:r>
          </a:p>
        </p:txBody>
      </p:sp>
      <p:sp>
        <p:nvSpPr>
          <p:cNvPr id="43042" name="Text Box 34"/>
          <p:cNvSpPr txBox="1">
            <a:spLocks noChangeArrowheads="1"/>
          </p:cNvSpPr>
          <p:nvPr/>
        </p:nvSpPr>
        <p:spPr bwMode="auto">
          <a:xfrm>
            <a:off x="8769350" y="4610100"/>
            <a:ext cx="415925"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rgbClr val="FF3300"/>
                </a:solidFill>
                <a:ea typeface="굴림" pitchFamily="50" charset="-127"/>
              </a:rPr>
              <a:t>R#1</a:t>
            </a:r>
          </a:p>
        </p:txBody>
      </p:sp>
      <p:sp>
        <p:nvSpPr>
          <p:cNvPr id="43043" name="Text Box 35"/>
          <p:cNvSpPr txBox="1">
            <a:spLocks noChangeArrowheads="1"/>
          </p:cNvSpPr>
          <p:nvPr/>
        </p:nvSpPr>
        <p:spPr bwMode="auto">
          <a:xfrm>
            <a:off x="8769350" y="5113338"/>
            <a:ext cx="415925"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rgbClr val="0033CC"/>
                </a:solidFill>
                <a:ea typeface="굴림" pitchFamily="50" charset="-127"/>
              </a:rPr>
              <a:t>R#2</a:t>
            </a:r>
          </a:p>
        </p:txBody>
      </p:sp>
      <p:sp>
        <p:nvSpPr>
          <p:cNvPr id="43044" name="Text Box 36"/>
          <p:cNvSpPr txBox="1">
            <a:spLocks noChangeArrowheads="1"/>
          </p:cNvSpPr>
          <p:nvPr/>
        </p:nvSpPr>
        <p:spPr bwMode="auto">
          <a:xfrm>
            <a:off x="8347075" y="4883150"/>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V</a:t>
            </a:r>
          </a:p>
        </p:txBody>
      </p:sp>
      <p:sp>
        <p:nvSpPr>
          <p:cNvPr id="43045" name="Text Box 37"/>
          <p:cNvSpPr txBox="1">
            <a:spLocks noChangeArrowheads="1"/>
          </p:cNvSpPr>
          <p:nvPr/>
        </p:nvSpPr>
        <p:spPr bwMode="auto">
          <a:xfrm>
            <a:off x="8170863" y="4826000"/>
            <a:ext cx="2730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43046" name="Text Box 38"/>
          <p:cNvSpPr txBox="1">
            <a:spLocks noChangeArrowheads="1"/>
          </p:cNvSpPr>
          <p:nvPr/>
        </p:nvSpPr>
        <p:spPr bwMode="auto">
          <a:xfrm>
            <a:off x="8553450" y="4806950"/>
            <a:ext cx="2349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43047" name="Text Box 39"/>
          <p:cNvSpPr txBox="1">
            <a:spLocks noChangeArrowheads="1"/>
          </p:cNvSpPr>
          <p:nvPr/>
        </p:nvSpPr>
        <p:spPr bwMode="auto">
          <a:xfrm>
            <a:off x="7816850" y="3197225"/>
            <a:ext cx="1528763" cy="274638"/>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Bridge balanced</a:t>
            </a:r>
          </a:p>
        </p:txBody>
      </p:sp>
      <p:sp>
        <p:nvSpPr>
          <p:cNvPr id="43048" name="Text Box 40"/>
          <p:cNvSpPr txBox="1">
            <a:spLocks noChangeArrowheads="1"/>
          </p:cNvSpPr>
          <p:nvPr/>
        </p:nvSpPr>
        <p:spPr bwMode="auto">
          <a:xfrm>
            <a:off x="7816850" y="5789613"/>
            <a:ext cx="1744663" cy="274637"/>
          </a:xfrm>
          <a:prstGeom prst="rect">
            <a:avLst/>
          </a:prstGeom>
          <a:noFill/>
          <a:ln w="9525" algn="ctr">
            <a:noFill/>
            <a:miter lim="800000"/>
            <a:headEnd/>
            <a:tailEnd/>
          </a:ln>
          <a:effectLst/>
        </p:spPr>
        <p:txBody>
          <a:bodyPr>
            <a:spAutoFit/>
          </a:bodyPr>
          <a:lstStyle/>
          <a:p>
            <a:pPr>
              <a:spcBef>
                <a:spcPct val="50000"/>
              </a:spcBef>
            </a:pPr>
            <a:r>
              <a:rPr lang="en-US" altLang="ko-KR" sz="1200" b="1">
                <a:ea typeface="굴림" pitchFamily="50" charset="-127"/>
              </a:rPr>
              <a:t>Bridge unbalanced</a:t>
            </a:r>
          </a:p>
        </p:txBody>
      </p:sp>
      <p:sp>
        <p:nvSpPr>
          <p:cNvPr id="43049" name="Text Box 41"/>
          <p:cNvSpPr txBox="1">
            <a:spLocks noChangeArrowheads="1"/>
          </p:cNvSpPr>
          <p:nvPr/>
        </p:nvSpPr>
        <p:spPr bwMode="auto">
          <a:xfrm>
            <a:off x="5508625" y="2371725"/>
            <a:ext cx="1076325"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chemeClr val="bg1"/>
                </a:solidFill>
                <a:ea typeface="굴림" pitchFamily="50" charset="-127"/>
              </a:rPr>
              <a:t>Test Specimen</a:t>
            </a:r>
          </a:p>
        </p:txBody>
      </p:sp>
      <p:sp>
        <p:nvSpPr>
          <p:cNvPr id="43050" name="Text Box 42"/>
          <p:cNvSpPr txBox="1">
            <a:spLocks noChangeArrowheads="1"/>
          </p:cNvSpPr>
          <p:nvPr/>
        </p:nvSpPr>
        <p:spPr bwMode="auto">
          <a:xfrm>
            <a:off x="5457825" y="4879975"/>
            <a:ext cx="1076325" cy="244475"/>
          </a:xfrm>
          <a:prstGeom prst="rect">
            <a:avLst/>
          </a:prstGeom>
          <a:noFill/>
          <a:ln w="9525" algn="ctr">
            <a:noFill/>
            <a:miter lim="800000"/>
            <a:headEnd/>
            <a:tailEnd/>
          </a:ln>
          <a:effectLst/>
        </p:spPr>
        <p:txBody>
          <a:bodyPr wrap="none">
            <a:spAutoFit/>
          </a:bodyPr>
          <a:lstStyle/>
          <a:p>
            <a:pPr>
              <a:spcBef>
                <a:spcPct val="50000"/>
              </a:spcBef>
            </a:pPr>
            <a:r>
              <a:rPr lang="en-US" altLang="ko-KR" b="1">
                <a:solidFill>
                  <a:schemeClr val="bg1"/>
                </a:solidFill>
                <a:ea typeface="굴림" pitchFamily="50" charset="-127"/>
              </a:rPr>
              <a:t>Test Specimen</a:t>
            </a:r>
          </a:p>
        </p:txBody>
      </p:sp>
      <p:sp>
        <p:nvSpPr>
          <p:cNvPr id="43051" name="Rectangle 43"/>
          <p:cNvSpPr>
            <a:spLocks noChangeArrowheads="1"/>
          </p:cNvSpPr>
          <p:nvPr/>
        </p:nvSpPr>
        <p:spPr bwMode="auto">
          <a:xfrm>
            <a:off x="5024438" y="1081088"/>
            <a:ext cx="4537075" cy="5627687"/>
          </a:xfrm>
          <a:prstGeom prst="rect">
            <a:avLst/>
          </a:prstGeom>
          <a:noFill/>
          <a:ln w="9525" algn="ctr">
            <a:solidFill>
              <a:schemeClr val="bg2"/>
            </a:solidFill>
            <a:miter lim="800000"/>
            <a:headEnd/>
            <a:tailEnd/>
          </a:ln>
          <a:effectLst/>
        </p:spPr>
        <p:txBody>
          <a:bodyPr wrap="none" anchor="ctr"/>
          <a:lstStyle/>
          <a:p>
            <a:endParaRPr lang="en-US"/>
          </a:p>
        </p:txBody>
      </p:sp>
      <p:sp>
        <p:nvSpPr>
          <p:cNvPr id="43052" name="Rectangle 44"/>
          <p:cNvSpPr>
            <a:spLocks noChangeArrowheads="1"/>
          </p:cNvSpPr>
          <p:nvPr/>
        </p:nvSpPr>
        <p:spPr bwMode="auto">
          <a:xfrm>
            <a:off x="344488" y="1081088"/>
            <a:ext cx="4537075" cy="5627687"/>
          </a:xfrm>
          <a:prstGeom prst="rect">
            <a:avLst/>
          </a:prstGeom>
          <a:noFill/>
          <a:ln w="9525" algn="ctr">
            <a:solidFill>
              <a:schemeClr val="bg2"/>
            </a:solidFill>
            <a:miter lim="800000"/>
            <a:headEnd/>
            <a:tailEnd/>
          </a:ln>
          <a:effectLst/>
        </p:spPr>
        <p:txBody>
          <a:bodyPr wrap="none" anchor="ctr"/>
          <a:lstStyle/>
          <a:p>
            <a:endParaRPr lang="en-US"/>
          </a:p>
        </p:txBody>
      </p:sp>
      <p:sp>
        <p:nvSpPr>
          <p:cNvPr id="43053" name="Text Box 45"/>
          <p:cNvSpPr txBox="1">
            <a:spLocks noChangeArrowheads="1"/>
          </p:cNvSpPr>
          <p:nvPr/>
        </p:nvSpPr>
        <p:spPr bwMode="auto">
          <a:xfrm>
            <a:off x="250825" y="69215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Strain gauge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strain4"/>
          <p:cNvPicPr>
            <a:picLocks noChangeAspect="1" noChangeArrowheads="1"/>
          </p:cNvPicPr>
          <p:nvPr/>
        </p:nvPicPr>
        <p:blipFill>
          <a:blip r:embed="rId3" cstate="print"/>
          <a:srcRect/>
          <a:stretch>
            <a:fillRect/>
          </a:stretch>
        </p:blipFill>
        <p:spPr bwMode="auto">
          <a:xfrm>
            <a:off x="579438" y="1271588"/>
            <a:ext cx="2276475" cy="1643062"/>
          </a:xfrm>
          <a:prstGeom prst="rect">
            <a:avLst/>
          </a:prstGeom>
          <a:noFill/>
        </p:spPr>
      </p:pic>
      <p:sp>
        <p:nvSpPr>
          <p:cNvPr id="45060" name="Text Box 4"/>
          <p:cNvSpPr txBox="1">
            <a:spLocks noChangeArrowheads="1"/>
          </p:cNvSpPr>
          <p:nvPr/>
        </p:nvSpPr>
        <p:spPr bwMode="auto">
          <a:xfrm>
            <a:off x="942975" y="1433513"/>
            <a:ext cx="280988"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61" name="Text Box 5"/>
          <p:cNvSpPr txBox="1">
            <a:spLocks noChangeArrowheads="1"/>
          </p:cNvSpPr>
          <p:nvPr/>
        </p:nvSpPr>
        <p:spPr bwMode="auto">
          <a:xfrm>
            <a:off x="1262063" y="1433513"/>
            <a:ext cx="280987"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62" name="Text Box 6"/>
          <p:cNvSpPr txBox="1">
            <a:spLocks noChangeArrowheads="1"/>
          </p:cNvSpPr>
          <p:nvPr/>
        </p:nvSpPr>
        <p:spPr bwMode="auto">
          <a:xfrm>
            <a:off x="1585913" y="1433513"/>
            <a:ext cx="280987"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63" name="Text Box 7"/>
          <p:cNvSpPr txBox="1">
            <a:spLocks noChangeArrowheads="1"/>
          </p:cNvSpPr>
          <p:nvPr/>
        </p:nvSpPr>
        <p:spPr bwMode="auto">
          <a:xfrm>
            <a:off x="1909763" y="1433513"/>
            <a:ext cx="280987"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64" name="Text Box 8"/>
          <p:cNvSpPr txBox="1">
            <a:spLocks noChangeArrowheads="1"/>
          </p:cNvSpPr>
          <p:nvPr/>
        </p:nvSpPr>
        <p:spPr bwMode="auto">
          <a:xfrm>
            <a:off x="2228850" y="1433513"/>
            <a:ext cx="280988"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65" name="Text Box 9"/>
          <p:cNvSpPr txBox="1">
            <a:spLocks noChangeArrowheads="1"/>
          </p:cNvSpPr>
          <p:nvPr/>
        </p:nvSpPr>
        <p:spPr bwMode="auto">
          <a:xfrm>
            <a:off x="942975" y="1789113"/>
            <a:ext cx="280988"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66" name="Text Box 10"/>
          <p:cNvSpPr txBox="1">
            <a:spLocks noChangeArrowheads="1"/>
          </p:cNvSpPr>
          <p:nvPr/>
        </p:nvSpPr>
        <p:spPr bwMode="auto">
          <a:xfrm>
            <a:off x="1262063" y="1789113"/>
            <a:ext cx="280987"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67" name="Text Box 11"/>
          <p:cNvSpPr txBox="1">
            <a:spLocks noChangeArrowheads="1"/>
          </p:cNvSpPr>
          <p:nvPr/>
        </p:nvSpPr>
        <p:spPr bwMode="auto">
          <a:xfrm>
            <a:off x="1585913" y="1789113"/>
            <a:ext cx="280987"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68" name="Text Box 12"/>
          <p:cNvSpPr txBox="1">
            <a:spLocks noChangeArrowheads="1"/>
          </p:cNvSpPr>
          <p:nvPr/>
        </p:nvSpPr>
        <p:spPr bwMode="auto">
          <a:xfrm>
            <a:off x="1909763" y="1789113"/>
            <a:ext cx="280987"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69" name="Text Box 13"/>
          <p:cNvSpPr txBox="1">
            <a:spLocks noChangeArrowheads="1"/>
          </p:cNvSpPr>
          <p:nvPr/>
        </p:nvSpPr>
        <p:spPr bwMode="auto">
          <a:xfrm>
            <a:off x="2228850" y="1789113"/>
            <a:ext cx="280988" cy="214312"/>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70" name="Text Box 14"/>
          <p:cNvSpPr txBox="1">
            <a:spLocks noChangeArrowheads="1"/>
          </p:cNvSpPr>
          <p:nvPr/>
        </p:nvSpPr>
        <p:spPr bwMode="auto">
          <a:xfrm>
            <a:off x="942975" y="2133600"/>
            <a:ext cx="280988"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71" name="Text Box 15"/>
          <p:cNvSpPr txBox="1">
            <a:spLocks noChangeArrowheads="1"/>
          </p:cNvSpPr>
          <p:nvPr/>
        </p:nvSpPr>
        <p:spPr bwMode="auto">
          <a:xfrm>
            <a:off x="1262063" y="2133600"/>
            <a:ext cx="280987"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72" name="Text Box 16"/>
          <p:cNvSpPr txBox="1">
            <a:spLocks noChangeArrowheads="1"/>
          </p:cNvSpPr>
          <p:nvPr/>
        </p:nvSpPr>
        <p:spPr bwMode="auto">
          <a:xfrm>
            <a:off x="1585913" y="2133600"/>
            <a:ext cx="280987"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73" name="Text Box 17"/>
          <p:cNvSpPr txBox="1">
            <a:spLocks noChangeArrowheads="1"/>
          </p:cNvSpPr>
          <p:nvPr/>
        </p:nvSpPr>
        <p:spPr bwMode="auto">
          <a:xfrm>
            <a:off x="1909763" y="2133600"/>
            <a:ext cx="280987"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74" name="Text Box 18"/>
          <p:cNvSpPr txBox="1">
            <a:spLocks noChangeArrowheads="1"/>
          </p:cNvSpPr>
          <p:nvPr/>
        </p:nvSpPr>
        <p:spPr bwMode="auto">
          <a:xfrm>
            <a:off x="2228850" y="2133600"/>
            <a:ext cx="280988" cy="214313"/>
          </a:xfrm>
          <a:prstGeom prst="rect">
            <a:avLst/>
          </a:prstGeom>
          <a:noFill/>
          <a:ln w="9525" algn="ctr">
            <a:noFill/>
            <a:miter lim="800000"/>
            <a:headEnd/>
            <a:tailEnd/>
          </a:ln>
          <a:effectLst/>
        </p:spPr>
        <p:txBody>
          <a:bodyPr wrap="none">
            <a:spAutoFit/>
          </a:bodyPr>
          <a:lstStyle/>
          <a:p>
            <a:pPr>
              <a:spcBef>
                <a:spcPct val="50000"/>
              </a:spcBef>
            </a:pPr>
            <a:r>
              <a:rPr lang="en-US" altLang="ko-KR" sz="800" b="1">
                <a:ea typeface="굴림" pitchFamily="50" charset="-127"/>
              </a:rPr>
              <a:t>Si</a:t>
            </a:r>
          </a:p>
        </p:txBody>
      </p:sp>
      <p:sp>
        <p:nvSpPr>
          <p:cNvPr id="45075" name="Text Box 19"/>
          <p:cNvSpPr txBox="1">
            <a:spLocks noChangeArrowheads="1"/>
          </p:cNvSpPr>
          <p:nvPr/>
        </p:nvSpPr>
        <p:spPr bwMode="auto">
          <a:xfrm>
            <a:off x="631825" y="981075"/>
            <a:ext cx="747713" cy="350838"/>
          </a:xfrm>
          <a:prstGeom prst="rect">
            <a:avLst/>
          </a:prstGeom>
          <a:noFill/>
          <a:ln w="9525" algn="ctr">
            <a:noFill/>
            <a:miter lim="800000"/>
            <a:headEnd/>
            <a:tailEnd/>
          </a:ln>
          <a:effectLst/>
        </p:spPr>
        <p:txBody>
          <a:bodyPr wrap="none">
            <a:spAutoFit/>
          </a:bodyPr>
          <a:lstStyle/>
          <a:p>
            <a:pPr>
              <a:lnSpc>
                <a:spcPct val="80000"/>
              </a:lnSpc>
              <a:spcBef>
                <a:spcPct val="50000"/>
              </a:spcBef>
            </a:pPr>
            <a:r>
              <a:rPr lang="en-US" altLang="ko-KR" sz="800" b="1">
                <a:ea typeface="굴림" pitchFamily="50" charset="-127"/>
              </a:rPr>
              <a:t>Electron</a:t>
            </a:r>
          </a:p>
          <a:p>
            <a:pPr>
              <a:lnSpc>
                <a:spcPct val="80000"/>
              </a:lnSpc>
              <a:spcBef>
                <a:spcPct val="50000"/>
              </a:spcBef>
            </a:pPr>
            <a:r>
              <a:rPr lang="en-US" altLang="ko-KR" sz="800" b="1">
                <a:ea typeface="굴림" pitchFamily="50" charset="-127"/>
              </a:rPr>
              <a:t>Conduction</a:t>
            </a:r>
          </a:p>
        </p:txBody>
      </p:sp>
      <p:sp>
        <p:nvSpPr>
          <p:cNvPr id="45076" name="Text Box 20"/>
          <p:cNvSpPr txBox="1">
            <a:spLocks noChangeArrowheads="1"/>
          </p:cNvSpPr>
          <p:nvPr/>
        </p:nvSpPr>
        <p:spPr bwMode="auto">
          <a:xfrm>
            <a:off x="1611313" y="985838"/>
            <a:ext cx="747712" cy="350837"/>
          </a:xfrm>
          <a:prstGeom prst="rect">
            <a:avLst/>
          </a:prstGeom>
          <a:noFill/>
          <a:ln w="9525" algn="ctr">
            <a:noFill/>
            <a:miter lim="800000"/>
            <a:headEnd/>
            <a:tailEnd/>
          </a:ln>
          <a:effectLst/>
        </p:spPr>
        <p:txBody>
          <a:bodyPr wrap="none">
            <a:spAutoFit/>
          </a:bodyPr>
          <a:lstStyle/>
          <a:p>
            <a:pPr>
              <a:lnSpc>
                <a:spcPct val="80000"/>
              </a:lnSpc>
              <a:spcBef>
                <a:spcPct val="50000"/>
              </a:spcBef>
            </a:pPr>
            <a:r>
              <a:rPr lang="en-US" altLang="ko-KR" sz="800" b="1">
                <a:ea typeface="굴림" pitchFamily="50" charset="-127"/>
              </a:rPr>
              <a:t>Hole</a:t>
            </a:r>
          </a:p>
          <a:p>
            <a:pPr>
              <a:lnSpc>
                <a:spcPct val="80000"/>
              </a:lnSpc>
              <a:spcBef>
                <a:spcPct val="50000"/>
              </a:spcBef>
            </a:pPr>
            <a:r>
              <a:rPr lang="en-US" altLang="ko-KR" sz="800" b="1">
                <a:ea typeface="굴림" pitchFamily="50" charset="-127"/>
              </a:rPr>
              <a:t>Conduction</a:t>
            </a:r>
          </a:p>
        </p:txBody>
      </p:sp>
      <p:sp>
        <p:nvSpPr>
          <p:cNvPr id="45077" name="Text Box 21"/>
          <p:cNvSpPr txBox="1">
            <a:spLocks noChangeArrowheads="1"/>
          </p:cNvSpPr>
          <p:nvPr/>
        </p:nvSpPr>
        <p:spPr bwMode="auto">
          <a:xfrm>
            <a:off x="787400" y="2416175"/>
            <a:ext cx="828675" cy="350838"/>
          </a:xfrm>
          <a:prstGeom prst="rect">
            <a:avLst/>
          </a:prstGeom>
          <a:noFill/>
          <a:ln w="9525" algn="ctr">
            <a:noFill/>
            <a:miter lim="800000"/>
            <a:headEnd/>
            <a:tailEnd/>
          </a:ln>
          <a:effectLst/>
        </p:spPr>
        <p:txBody>
          <a:bodyPr wrap="none">
            <a:spAutoFit/>
          </a:bodyPr>
          <a:lstStyle/>
          <a:p>
            <a:pPr>
              <a:lnSpc>
                <a:spcPct val="80000"/>
              </a:lnSpc>
              <a:spcBef>
                <a:spcPct val="50000"/>
              </a:spcBef>
            </a:pPr>
            <a:r>
              <a:rPr lang="en-US" altLang="ko-KR" sz="800" b="1">
                <a:ea typeface="굴림" pitchFamily="50" charset="-127"/>
              </a:rPr>
              <a:t>Conventional</a:t>
            </a:r>
          </a:p>
          <a:p>
            <a:pPr>
              <a:lnSpc>
                <a:spcPct val="80000"/>
              </a:lnSpc>
              <a:spcBef>
                <a:spcPct val="50000"/>
              </a:spcBef>
            </a:pPr>
            <a:r>
              <a:rPr lang="en-US" altLang="ko-KR" sz="800" b="1">
                <a:ea typeface="굴림" pitchFamily="50" charset="-127"/>
              </a:rPr>
              <a:t>current</a:t>
            </a:r>
          </a:p>
        </p:txBody>
      </p:sp>
      <p:pic>
        <p:nvPicPr>
          <p:cNvPr id="45078" name="Picture 22" descr="diode"/>
          <p:cNvPicPr>
            <a:picLocks noChangeAspect="1" noChangeArrowheads="1"/>
          </p:cNvPicPr>
          <p:nvPr/>
        </p:nvPicPr>
        <p:blipFill>
          <a:blip r:embed="rId4"/>
          <a:srcRect/>
          <a:stretch>
            <a:fillRect/>
          </a:stretch>
        </p:blipFill>
        <p:spPr bwMode="auto">
          <a:xfrm>
            <a:off x="781050" y="2997200"/>
            <a:ext cx="2011363" cy="3486150"/>
          </a:xfrm>
          <a:prstGeom prst="rect">
            <a:avLst/>
          </a:prstGeom>
          <a:noFill/>
        </p:spPr>
      </p:pic>
      <p:sp>
        <p:nvSpPr>
          <p:cNvPr id="45079" name="Text Box 23"/>
          <p:cNvSpPr txBox="1">
            <a:spLocks noChangeArrowheads="1"/>
          </p:cNvSpPr>
          <p:nvPr/>
        </p:nvSpPr>
        <p:spPr bwMode="auto">
          <a:xfrm>
            <a:off x="757238" y="4602163"/>
            <a:ext cx="20939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AS doted silicon (N doted)</a:t>
            </a:r>
          </a:p>
        </p:txBody>
      </p:sp>
      <p:sp>
        <p:nvSpPr>
          <p:cNvPr id="45080" name="Text Box 24"/>
          <p:cNvSpPr txBox="1">
            <a:spLocks noChangeArrowheads="1"/>
          </p:cNvSpPr>
          <p:nvPr/>
        </p:nvSpPr>
        <p:spPr bwMode="auto">
          <a:xfrm>
            <a:off x="757238" y="6524625"/>
            <a:ext cx="2011362"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In doted silicon (P doted)</a:t>
            </a:r>
          </a:p>
        </p:txBody>
      </p:sp>
      <p:pic>
        <p:nvPicPr>
          <p:cNvPr id="45081" name="Picture 25" descr="diode3"/>
          <p:cNvPicPr>
            <a:picLocks noChangeAspect="1" noChangeArrowheads="1"/>
          </p:cNvPicPr>
          <p:nvPr/>
        </p:nvPicPr>
        <p:blipFill>
          <a:blip r:embed="rId5"/>
          <a:srcRect/>
          <a:stretch>
            <a:fillRect/>
          </a:stretch>
        </p:blipFill>
        <p:spPr bwMode="auto">
          <a:xfrm>
            <a:off x="3152775" y="1412875"/>
            <a:ext cx="4283075" cy="2478088"/>
          </a:xfrm>
          <a:prstGeom prst="rect">
            <a:avLst/>
          </a:prstGeom>
          <a:noFill/>
        </p:spPr>
      </p:pic>
      <p:sp>
        <p:nvSpPr>
          <p:cNvPr id="45082" name="Text Box 26"/>
          <p:cNvSpPr txBox="1">
            <a:spLocks noChangeArrowheads="1"/>
          </p:cNvSpPr>
          <p:nvPr/>
        </p:nvSpPr>
        <p:spPr bwMode="auto">
          <a:xfrm>
            <a:off x="3368675" y="3933825"/>
            <a:ext cx="7604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N-doted</a:t>
            </a:r>
          </a:p>
        </p:txBody>
      </p:sp>
      <p:sp>
        <p:nvSpPr>
          <p:cNvPr id="45083" name="Text Box 27"/>
          <p:cNvSpPr txBox="1">
            <a:spLocks noChangeArrowheads="1"/>
          </p:cNvSpPr>
          <p:nvPr/>
        </p:nvSpPr>
        <p:spPr bwMode="auto">
          <a:xfrm>
            <a:off x="6392863" y="3933825"/>
            <a:ext cx="7524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P-doted</a:t>
            </a:r>
          </a:p>
        </p:txBody>
      </p:sp>
      <p:pic>
        <p:nvPicPr>
          <p:cNvPr id="45084" name="Picture 28" descr="diode4"/>
          <p:cNvPicPr>
            <a:picLocks noChangeAspect="1" noChangeArrowheads="1"/>
          </p:cNvPicPr>
          <p:nvPr/>
        </p:nvPicPr>
        <p:blipFill>
          <a:blip r:embed="rId6"/>
          <a:srcRect/>
          <a:stretch>
            <a:fillRect/>
          </a:stretch>
        </p:blipFill>
        <p:spPr bwMode="auto">
          <a:xfrm>
            <a:off x="7832725" y="1052513"/>
            <a:ext cx="1647825" cy="3413125"/>
          </a:xfrm>
          <a:prstGeom prst="rect">
            <a:avLst/>
          </a:prstGeom>
          <a:noFill/>
        </p:spPr>
      </p:pic>
      <p:pic>
        <p:nvPicPr>
          <p:cNvPr id="45085" name="Picture 29" descr="diode5"/>
          <p:cNvPicPr>
            <a:picLocks noChangeAspect="1" noChangeArrowheads="1"/>
          </p:cNvPicPr>
          <p:nvPr/>
        </p:nvPicPr>
        <p:blipFill>
          <a:blip r:embed="rId7"/>
          <a:srcRect/>
          <a:stretch>
            <a:fillRect/>
          </a:stretch>
        </p:blipFill>
        <p:spPr bwMode="auto">
          <a:xfrm>
            <a:off x="3008313" y="4872038"/>
            <a:ext cx="6553200" cy="1474787"/>
          </a:xfrm>
          <a:prstGeom prst="rect">
            <a:avLst/>
          </a:prstGeom>
          <a:noFill/>
        </p:spPr>
      </p:pic>
      <p:sp>
        <p:nvSpPr>
          <p:cNvPr id="45086" name="Text Box 30"/>
          <p:cNvSpPr txBox="1">
            <a:spLocks noChangeArrowheads="1"/>
          </p:cNvSpPr>
          <p:nvPr/>
        </p:nvSpPr>
        <p:spPr bwMode="auto">
          <a:xfrm>
            <a:off x="3997325" y="4581525"/>
            <a:ext cx="242888"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5087" name="Text Box 31"/>
          <p:cNvSpPr txBox="1">
            <a:spLocks noChangeArrowheads="1"/>
          </p:cNvSpPr>
          <p:nvPr/>
        </p:nvSpPr>
        <p:spPr bwMode="auto">
          <a:xfrm>
            <a:off x="4356100" y="4581525"/>
            <a:ext cx="287338"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5088" name="Text Box 32"/>
          <p:cNvSpPr txBox="1">
            <a:spLocks noChangeArrowheads="1"/>
          </p:cNvSpPr>
          <p:nvPr/>
        </p:nvSpPr>
        <p:spPr bwMode="auto">
          <a:xfrm>
            <a:off x="7907338" y="4581525"/>
            <a:ext cx="28733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5089" name="Text Box 33"/>
          <p:cNvSpPr txBox="1">
            <a:spLocks noChangeArrowheads="1"/>
          </p:cNvSpPr>
          <p:nvPr/>
        </p:nvSpPr>
        <p:spPr bwMode="auto">
          <a:xfrm>
            <a:off x="8266113" y="4581525"/>
            <a:ext cx="24288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5090" name="Text Box 34"/>
          <p:cNvSpPr txBox="1">
            <a:spLocks noChangeArrowheads="1"/>
          </p:cNvSpPr>
          <p:nvPr/>
        </p:nvSpPr>
        <p:spPr bwMode="auto">
          <a:xfrm>
            <a:off x="4160838" y="4833938"/>
            <a:ext cx="3667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R</a:t>
            </a:r>
          </a:p>
        </p:txBody>
      </p:sp>
      <p:sp>
        <p:nvSpPr>
          <p:cNvPr id="45091" name="Text Box 35"/>
          <p:cNvSpPr txBox="1">
            <a:spLocks noChangeArrowheads="1"/>
          </p:cNvSpPr>
          <p:nvPr/>
        </p:nvSpPr>
        <p:spPr bwMode="auto">
          <a:xfrm>
            <a:off x="8048625" y="4833938"/>
            <a:ext cx="35560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F</a:t>
            </a:r>
          </a:p>
        </p:txBody>
      </p:sp>
      <p:sp>
        <p:nvSpPr>
          <p:cNvPr id="45092" name="Text Box 36"/>
          <p:cNvSpPr txBox="1">
            <a:spLocks noChangeArrowheads="1"/>
          </p:cNvSpPr>
          <p:nvPr/>
        </p:nvSpPr>
        <p:spPr bwMode="auto">
          <a:xfrm>
            <a:off x="5600700" y="4786313"/>
            <a:ext cx="47307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I</a:t>
            </a:r>
            <a:r>
              <a:rPr lang="en-US" altLang="ko-KR" sz="1200" b="1" baseline="-25000">
                <a:ea typeface="굴림" pitchFamily="50" charset="-127"/>
              </a:rPr>
              <a:t>R</a:t>
            </a:r>
            <a:r>
              <a:rPr lang="en-US" altLang="ko-KR" sz="1200" b="1">
                <a:ea typeface="굴림" pitchFamily="50" charset="-127"/>
              </a:rPr>
              <a:t>=0</a:t>
            </a:r>
          </a:p>
        </p:txBody>
      </p:sp>
      <p:sp>
        <p:nvSpPr>
          <p:cNvPr id="45093" name="Text Box 37"/>
          <p:cNvSpPr txBox="1">
            <a:spLocks noChangeArrowheads="1"/>
          </p:cNvSpPr>
          <p:nvPr/>
        </p:nvSpPr>
        <p:spPr bwMode="auto">
          <a:xfrm>
            <a:off x="6537325" y="5265738"/>
            <a:ext cx="28892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I</a:t>
            </a:r>
            <a:r>
              <a:rPr lang="en-US" altLang="ko-KR" sz="1200" b="1" baseline="-25000">
                <a:ea typeface="굴림" pitchFamily="50" charset="-127"/>
              </a:rPr>
              <a:t>F</a:t>
            </a:r>
            <a:endParaRPr lang="en-US" altLang="ko-KR" sz="1200" b="1">
              <a:ea typeface="굴림" pitchFamily="50" charset="-127"/>
            </a:endParaRPr>
          </a:p>
        </p:txBody>
      </p:sp>
      <p:sp>
        <p:nvSpPr>
          <p:cNvPr id="45094" name="Text Box 38"/>
          <p:cNvSpPr txBox="1">
            <a:spLocks noChangeArrowheads="1"/>
          </p:cNvSpPr>
          <p:nvPr/>
        </p:nvSpPr>
        <p:spPr bwMode="auto">
          <a:xfrm>
            <a:off x="7297738" y="5214938"/>
            <a:ext cx="75247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P-doted</a:t>
            </a:r>
          </a:p>
        </p:txBody>
      </p:sp>
      <p:sp>
        <p:nvSpPr>
          <p:cNvPr id="45095" name="Text Box 39"/>
          <p:cNvSpPr txBox="1">
            <a:spLocks noChangeArrowheads="1"/>
          </p:cNvSpPr>
          <p:nvPr/>
        </p:nvSpPr>
        <p:spPr bwMode="auto">
          <a:xfrm>
            <a:off x="8370888" y="5214938"/>
            <a:ext cx="7604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N-doted</a:t>
            </a:r>
          </a:p>
        </p:txBody>
      </p:sp>
      <p:sp>
        <p:nvSpPr>
          <p:cNvPr id="45096" name="Text Box 40"/>
          <p:cNvSpPr txBox="1">
            <a:spLocks noChangeArrowheads="1"/>
          </p:cNvSpPr>
          <p:nvPr/>
        </p:nvSpPr>
        <p:spPr bwMode="auto">
          <a:xfrm>
            <a:off x="4732338" y="3933825"/>
            <a:ext cx="10985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Neutral zone</a:t>
            </a:r>
          </a:p>
        </p:txBody>
      </p:sp>
      <p:sp>
        <p:nvSpPr>
          <p:cNvPr id="45097" name="Text Box 41"/>
          <p:cNvSpPr txBox="1">
            <a:spLocks noChangeArrowheads="1"/>
          </p:cNvSpPr>
          <p:nvPr/>
        </p:nvSpPr>
        <p:spPr bwMode="auto">
          <a:xfrm>
            <a:off x="3738563" y="6251575"/>
            <a:ext cx="10985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Neutral zone</a:t>
            </a:r>
          </a:p>
        </p:txBody>
      </p:sp>
      <p:sp>
        <p:nvSpPr>
          <p:cNvPr id="45098" name="Text Box 42"/>
          <p:cNvSpPr txBox="1">
            <a:spLocks noChangeArrowheads="1"/>
          </p:cNvSpPr>
          <p:nvPr/>
        </p:nvSpPr>
        <p:spPr bwMode="auto">
          <a:xfrm>
            <a:off x="2981325" y="5788025"/>
            <a:ext cx="242888"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5099" name="Text Box 43"/>
          <p:cNvSpPr txBox="1">
            <a:spLocks noChangeArrowheads="1"/>
          </p:cNvSpPr>
          <p:nvPr/>
        </p:nvSpPr>
        <p:spPr bwMode="auto">
          <a:xfrm>
            <a:off x="5384800" y="5788025"/>
            <a:ext cx="287338"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5100" name="Text Box 44"/>
          <p:cNvSpPr txBox="1">
            <a:spLocks noChangeArrowheads="1"/>
          </p:cNvSpPr>
          <p:nvPr/>
        </p:nvSpPr>
        <p:spPr bwMode="auto">
          <a:xfrm>
            <a:off x="6899275" y="5788025"/>
            <a:ext cx="287338"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5101" name="Text Box 45"/>
          <p:cNvSpPr txBox="1">
            <a:spLocks noChangeArrowheads="1"/>
          </p:cNvSpPr>
          <p:nvPr/>
        </p:nvSpPr>
        <p:spPr bwMode="auto">
          <a:xfrm>
            <a:off x="9302750" y="5788025"/>
            <a:ext cx="242888"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5102" name="Text Box 46"/>
          <p:cNvSpPr txBox="1">
            <a:spLocks noChangeArrowheads="1"/>
          </p:cNvSpPr>
          <p:nvPr/>
        </p:nvSpPr>
        <p:spPr bwMode="auto">
          <a:xfrm>
            <a:off x="250825" y="701675"/>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Diode</a:t>
            </a:r>
          </a:p>
        </p:txBody>
      </p:sp>
      <p:sp>
        <p:nvSpPr>
          <p:cNvPr id="45103" name="Text Box 47"/>
          <p:cNvSpPr txBox="1">
            <a:spLocks noChangeArrowheads="1"/>
          </p:cNvSpPr>
          <p:nvPr/>
        </p:nvSpPr>
        <p:spPr bwMode="auto">
          <a:xfrm>
            <a:off x="3081338" y="6426200"/>
            <a:ext cx="262413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Power supply in reverse direction</a:t>
            </a:r>
          </a:p>
        </p:txBody>
      </p:sp>
      <p:sp>
        <p:nvSpPr>
          <p:cNvPr id="45104" name="Text Box 48"/>
          <p:cNvSpPr txBox="1">
            <a:spLocks noChangeArrowheads="1"/>
          </p:cNvSpPr>
          <p:nvPr/>
        </p:nvSpPr>
        <p:spPr bwMode="auto">
          <a:xfrm>
            <a:off x="6969125" y="6426200"/>
            <a:ext cx="26447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Power supply in forward direction</a:t>
            </a:r>
          </a:p>
        </p:txBody>
      </p:sp>
      <p:sp>
        <p:nvSpPr>
          <p:cNvPr id="45105" name="Oval 49"/>
          <p:cNvSpPr>
            <a:spLocks noChangeArrowheads="1"/>
          </p:cNvSpPr>
          <p:nvPr/>
        </p:nvSpPr>
        <p:spPr bwMode="auto">
          <a:xfrm>
            <a:off x="6465888" y="2060575"/>
            <a:ext cx="71437" cy="73025"/>
          </a:xfrm>
          <a:prstGeom prst="ellipse">
            <a:avLst/>
          </a:prstGeom>
          <a:noFill/>
          <a:ln w="19050" algn="ctr">
            <a:solidFill>
              <a:srgbClr val="000000"/>
            </a:solidFill>
            <a:round/>
            <a:headEnd/>
            <a:tailEnd/>
          </a:ln>
          <a:effectLst/>
        </p:spPr>
        <p:txBody>
          <a:bodyPr wrap="none" anchor="ctr"/>
          <a:lstStyle/>
          <a:p>
            <a:endParaRPr lang="en-US"/>
          </a:p>
        </p:txBody>
      </p:sp>
      <p:sp>
        <p:nvSpPr>
          <p:cNvPr id="45106" name="Oval 50"/>
          <p:cNvSpPr>
            <a:spLocks noChangeArrowheads="1"/>
          </p:cNvSpPr>
          <p:nvPr/>
        </p:nvSpPr>
        <p:spPr bwMode="auto">
          <a:xfrm>
            <a:off x="7088188" y="3297238"/>
            <a:ext cx="71437" cy="73025"/>
          </a:xfrm>
          <a:prstGeom prst="ellipse">
            <a:avLst/>
          </a:prstGeom>
          <a:noFill/>
          <a:ln w="19050" algn="ctr">
            <a:solidFill>
              <a:srgbClr val="000000"/>
            </a:solidFill>
            <a:round/>
            <a:headEnd/>
            <a:tailEnd/>
          </a:ln>
          <a:effectLst/>
        </p:spPr>
        <p:txBody>
          <a:bodyPr wrap="none" anchor="ctr"/>
          <a:lstStyle/>
          <a:p>
            <a:endParaRPr lang="en-US"/>
          </a:p>
        </p:txBody>
      </p:sp>
      <p:sp>
        <p:nvSpPr>
          <p:cNvPr id="45107" name="Line 51"/>
          <p:cNvSpPr>
            <a:spLocks noChangeShapeType="1"/>
          </p:cNvSpPr>
          <p:nvPr/>
        </p:nvSpPr>
        <p:spPr bwMode="auto">
          <a:xfrm>
            <a:off x="3670300" y="2001838"/>
            <a:ext cx="215900" cy="144462"/>
          </a:xfrm>
          <a:prstGeom prst="line">
            <a:avLst/>
          </a:prstGeom>
          <a:noFill/>
          <a:ln w="22225">
            <a:solidFill>
              <a:srgbClr val="000000"/>
            </a:solidFill>
            <a:round/>
            <a:headEnd/>
            <a:tailEnd type="triangle" w="med" len="med"/>
          </a:ln>
          <a:effectLst/>
        </p:spPr>
        <p:txBody>
          <a:bodyPr/>
          <a:lstStyle/>
          <a:p>
            <a:endParaRPr lang="en-US"/>
          </a:p>
        </p:txBody>
      </p:sp>
      <p:sp>
        <p:nvSpPr>
          <p:cNvPr id="45108" name="Line 52"/>
          <p:cNvSpPr>
            <a:spLocks noChangeShapeType="1"/>
          </p:cNvSpPr>
          <p:nvPr/>
        </p:nvSpPr>
        <p:spPr bwMode="auto">
          <a:xfrm flipH="1">
            <a:off x="3683000" y="3154363"/>
            <a:ext cx="215900" cy="215900"/>
          </a:xfrm>
          <a:prstGeom prst="line">
            <a:avLst/>
          </a:prstGeom>
          <a:noFill/>
          <a:ln w="22225">
            <a:solidFill>
              <a:srgbClr val="000000"/>
            </a:solidFill>
            <a:round/>
            <a:headEnd/>
            <a:tailEnd type="triangle" w="med" len="med"/>
          </a:ln>
          <a:effectLst/>
        </p:spPr>
        <p:txBody>
          <a:bodyPr/>
          <a:lstStyle/>
          <a:p>
            <a:endParaRPr lang="en-US"/>
          </a:p>
        </p:txBody>
      </p:sp>
      <p:sp>
        <p:nvSpPr>
          <p:cNvPr id="45109" name="Line 53"/>
          <p:cNvSpPr>
            <a:spLocks noChangeShapeType="1"/>
          </p:cNvSpPr>
          <p:nvPr/>
        </p:nvSpPr>
        <p:spPr bwMode="auto">
          <a:xfrm flipH="1">
            <a:off x="6557963" y="1844675"/>
            <a:ext cx="215900" cy="215900"/>
          </a:xfrm>
          <a:prstGeom prst="line">
            <a:avLst/>
          </a:prstGeom>
          <a:noFill/>
          <a:ln w="22225">
            <a:solidFill>
              <a:srgbClr val="FF0000"/>
            </a:solidFill>
            <a:round/>
            <a:headEnd/>
            <a:tailEnd type="triangle" w="med" len="med"/>
          </a:ln>
          <a:effectLst/>
        </p:spPr>
        <p:txBody>
          <a:bodyPr/>
          <a:lstStyle/>
          <a:p>
            <a:endParaRPr lang="en-US"/>
          </a:p>
        </p:txBody>
      </p:sp>
      <p:sp>
        <p:nvSpPr>
          <p:cNvPr id="45110" name="Line 54"/>
          <p:cNvSpPr>
            <a:spLocks noChangeShapeType="1"/>
          </p:cNvSpPr>
          <p:nvPr/>
        </p:nvSpPr>
        <p:spPr bwMode="auto">
          <a:xfrm>
            <a:off x="6761163" y="3154363"/>
            <a:ext cx="288925" cy="142875"/>
          </a:xfrm>
          <a:prstGeom prst="line">
            <a:avLst/>
          </a:prstGeom>
          <a:noFill/>
          <a:ln w="22225">
            <a:solidFill>
              <a:srgbClr val="FF0000"/>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7" name="Picture 3" descr="Diodes"/>
          <p:cNvPicPr>
            <a:picLocks noChangeAspect="1" noChangeArrowheads="1"/>
          </p:cNvPicPr>
          <p:nvPr/>
        </p:nvPicPr>
        <p:blipFill>
          <a:blip r:embed="rId3"/>
          <a:srcRect/>
          <a:stretch>
            <a:fillRect/>
          </a:stretch>
        </p:blipFill>
        <p:spPr bwMode="auto">
          <a:xfrm>
            <a:off x="346075" y="1196975"/>
            <a:ext cx="5183188" cy="2327275"/>
          </a:xfrm>
          <a:prstGeom prst="rect">
            <a:avLst/>
          </a:prstGeom>
          <a:noFill/>
        </p:spPr>
      </p:pic>
      <p:sp>
        <p:nvSpPr>
          <p:cNvPr id="47108" name="Text Box 4"/>
          <p:cNvSpPr txBox="1">
            <a:spLocks noChangeArrowheads="1"/>
          </p:cNvSpPr>
          <p:nvPr/>
        </p:nvSpPr>
        <p:spPr bwMode="auto">
          <a:xfrm>
            <a:off x="754063" y="2586038"/>
            <a:ext cx="70643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Battery</a:t>
            </a:r>
          </a:p>
        </p:txBody>
      </p:sp>
      <p:sp>
        <p:nvSpPr>
          <p:cNvPr id="47109" name="Text Box 5"/>
          <p:cNvSpPr txBox="1">
            <a:spLocks noChangeArrowheads="1"/>
          </p:cNvSpPr>
          <p:nvPr/>
        </p:nvSpPr>
        <p:spPr bwMode="auto">
          <a:xfrm>
            <a:off x="2362200" y="2649538"/>
            <a:ext cx="588963"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Relay</a:t>
            </a:r>
          </a:p>
        </p:txBody>
      </p:sp>
      <p:sp>
        <p:nvSpPr>
          <p:cNvPr id="47110" name="Text Box 6"/>
          <p:cNvSpPr txBox="1">
            <a:spLocks noChangeArrowheads="1"/>
          </p:cNvSpPr>
          <p:nvPr/>
        </p:nvSpPr>
        <p:spPr bwMode="auto">
          <a:xfrm>
            <a:off x="1906588" y="234950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47111" name="Text Box 7"/>
          <p:cNvSpPr txBox="1">
            <a:spLocks noChangeArrowheads="1"/>
          </p:cNvSpPr>
          <p:nvPr/>
        </p:nvSpPr>
        <p:spPr bwMode="auto">
          <a:xfrm>
            <a:off x="2722563" y="234950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a:t>
            </a:r>
          </a:p>
        </p:txBody>
      </p:sp>
      <p:sp>
        <p:nvSpPr>
          <p:cNvPr id="47112" name="Text Box 8"/>
          <p:cNvSpPr txBox="1">
            <a:spLocks noChangeArrowheads="1"/>
          </p:cNvSpPr>
          <p:nvPr/>
        </p:nvSpPr>
        <p:spPr bwMode="auto">
          <a:xfrm>
            <a:off x="3581400" y="2146300"/>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47113" name="Text Box 9"/>
          <p:cNvSpPr txBox="1">
            <a:spLocks noChangeArrowheads="1"/>
          </p:cNvSpPr>
          <p:nvPr/>
        </p:nvSpPr>
        <p:spPr bwMode="auto">
          <a:xfrm>
            <a:off x="5045075" y="2098675"/>
            <a:ext cx="354013" cy="336550"/>
          </a:xfrm>
          <a:prstGeom prst="rect">
            <a:avLst/>
          </a:prstGeom>
          <a:noFill/>
          <a:ln w="9525" algn="ctr">
            <a:noFill/>
            <a:miter lim="800000"/>
            <a:headEnd/>
            <a:tailEnd/>
          </a:ln>
          <a:effectLst/>
        </p:spPr>
        <p:txBody>
          <a:bodyPr wrap="none">
            <a:spAutoFit/>
          </a:bodyPr>
          <a:lstStyle/>
          <a:p>
            <a:pPr>
              <a:spcBef>
                <a:spcPct val="50000"/>
              </a:spcBef>
            </a:pPr>
            <a:r>
              <a:rPr lang="en-US" altLang="ko-KR" sz="1600" b="1">
                <a:ea typeface="굴림" pitchFamily="50" charset="-127"/>
              </a:rPr>
              <a:t>M</a:t>
            </a:r>
          </a:p>
        </p:txBody>
      </p:sp>
      <p:sp>
        <p:nvSpPr>
          <p:cNvPr id="47114" name="Text Box 10"/>
          <p:cNvSpPr txBox="1">
            <a:spLocks noChangeArrowheads="1"/>
          </p:cNvSpPr>
          <p:nvPr/>
        </p:nvSpPr>
        <p:spPr bwMode="auto">
          <a:xfrm>
            <a:off x="2822575" y="1709738"/>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a:t>
            </a:r>
          </a:p>
        </p:txBody>
      </p:sp>
      <p:pic>
        <p:nvPicPr>
          <p:cNvPr id="47115" name="Picture 11" descr="Diodes2"/>
          <p:cNvPicPr>
            <a:picLocks noChangeAspect="1" noChangeArrowheads="1"/>
          </p:cNvPicPr>
          <p:nvPr/>
        </p:nvPicPr>
        <p:blipFill>
          <a:blip r:embed="rId4" cstate="print"/>
          <a:srcRect/>
          <a:stretch>
            <a:fillRect/>
          </a:stretch>
        </p:blipFill>
        <p:spPr bwMode="auto">
          <a:xfrm>
            <a:off x="1063625" y="4203700"/>
            <a:ext cx="1289050" cy="1295400"/>
          </a:xfrm>
          <a:prstGeom prst="rect">
            <a:avLst/>
          </a:prstGeom>
          <a:noFill/>
        </p:spPr>
      </p:pic>
      <p:pic>
        <p:nvPicPr>
          <p:cNvPr id="47116" name="Picture 12" descr="Diodes3"/>
          <p:cNvPicPr>
            <a:picLocks noChangeAspect="1" noChangeArrowheads="1"/>
          </p:cNvPicPr>
          <p:nvPr/>
        </p:nvPicPr>
        <p:blipFill>
          <a:blip r:embed="rId5"/>
          <a:srcRect/>
          <a:stretch>
            <a:fillRect/>
          </a:stretch>
        </p:blipFill>
        <p:spPr bwMode="auto">
          <a:xfrm>
            <a:off x="3025775" y="4203700"/>
            <a:ext cx="1277938" cy="1241425"/>
          </a:xfrm>
          <a:prstGeom prst="rect">
            <a:avLst/>
          </a:prstGeom>
          <a:noFill/>
        </p:spPr>
      </p:pic>
      <p:pic>
        <p:nvPicPr>
          <p:cNvPr id="47117" name="Picture 13" descr="Diodes4"/>
          <p:cNvPicPr>
            <a:picLocks noChangeAspect="1" noChangeArrowheads="1"/>
          </p:cNvPicPr>
          <p:nvPr/>
        </p:nvPicPr>
        <p:blipFill>
          <a:blip r:embed="rId6"/>
          <a:srcRect/>
          <a:stretch>
            <a:fillRect/>
          </a:stretch>
        </p:blipFill>
        <p:spPr bwMode="auto">
          <a:xfrm>
            <a:off x="5384800" y="4437063"/>
            <a:ext cx="3944938" cy="1285875"/>
          </a:xfrm>
          <a:prstGeom prst="rect">
            <a:avLst/>
          </a:prstGeom>
          <a:noFill/>
        </p:spPr>
      </p:pic>
      <p:sp>
        <p:nvSpPr>
          <p:cNvPr id="47118" name="Text Box 14"/>
          <p:cNvSpPr txBox="1">
            <a:spLocks noChangeArrowheads="1"/>
          </p:cNvSpPr>
          <p:nvPr/>
        </p:nvSpPr>
        <p:spPr bwMode="auto">
          <a:xfrm>
            <a:off x="992188" y="5211763"/>
            <a:ext cx="24288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7119" name="Text Box 15"/>
          <p:cNvSpPr txBox="1">
            <a:spLocks noChangeArrowheads="1"/>
          </p:cNvSpPr>
          <p:nvPr/>
        </p:nvSpPr>
        <p:spPr bwMode="auto">
          <a:xfrm>
            <a:off x="3871913" y="4132263"/>
            <a:ext cx="24288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7120" name="Text Box 16"/>
          <p:cNvSpPr txBox="1">
            <a:spLocks noChangeArrowheads="1"/>
          </p:cNvSpPr>
          <p:nvPr/>
        </p:nvSpPr>
        <p:spPr bwMode="auto">
          <a:xfrm>
            <a:off x="3079750" y="5211763"/>
            <a:ext cx="287338"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pic>
        <p:nvPicPr>
          <p:cNvPr id="47121" name="Picture 17" descr="Diodes5"/>
          <p:cNvPicPr>
            <a:picLocks noChangeAspect="1" noChangeArrowheads="1"/>
          </p:cNvPicPr>
          <p:nvPr/>
        </p:nvPicPr>
        <p:blipFill>
          <a:blip r:embed="rId7" cstate="print"/>
          <a:srcRect/>
          <a:stretch>
            <a:fillRect/>
          </a:stretch>
        </p:blipFill>
        <p:spPr bwMode="auto">
          <a:xfrm>
            <a:off x="7258050" y="1484313"/>
            <a:ext cx="2160588" cy="1492250"/>
          </a:xfrm>
          <a:prstGeom prst="rect">
            <a:avLst/>
          </a:prstGeom>
          <a:noFill/>
        </p:spPr>
      </p:pic>
      <p:sp>
        <p:nvSpPr>
          <p:cNvPr id="47122" name="Text Box 18"/>
          <p:cNvSpPr txBox="1">
            <a:spLocks noChangeArrowheads="1"/>
          </p:cNvSpPr>
          <p:nvPr/>
        </p:nvSpPr>
        <p:spPr bwMode="auto">
          <a:xfrm>
            <a:off x="8482013" y="2276475"/>
            <a:ext cx="4968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0.7V</a:t>
            </a:r>
            <a:endParaRPr lang="ko-KR" altLang="en-US" sz="1200" b="1">
              <a:ea typeface="굴림" pitchFamily="50" charset="-127"/>
            </a:endParaRPr>
          </a:p>
        </p:txBody>
      </p:sp>
      <p:sp>
        <p:nvSpPr>
          <p:cNvPr id="47123" name="Text Box 19"/>
          <p:cNvSpPr txBox="1">
            <a:spLocks noChangeArrowheads="1"/>
          </p:cNvSpPr>
          <p:nvPr/>
        </p:nvSpPr>
        <p:spPr bwMode="auto">
          <a:xfrm>
            <a:off x="8769350" y="1989138"/>
            <a:ext cx="735013"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Voltage</a:t>
            </a:r>
          </a:p>
        </p:txBody>
      </p:sp>
      <p:sp>
        <p:nvSpPr>
          <p:cNvPr id="47124" name="Text Box 20"/>
          <p:cNvSpPr txBox="1">
            <a:spLocks noChangeArrowheads="1"/>
          </p:cNvSpPr>
          <p:nvPr/>
        </p:nvSpPr>
        <p:spPr bwMode="auto">
          <a:xfrm rot="-16200000">
            <a:off x="6825456" y="2578894"/>
            <a:ext cx="73342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Current</a:t>
            </a:r>
          </a:p>
        </p:txBody>
      </p:sp>
      <p:sp>
        <p:nvSpPr>
          <p:cNvPr id="47125" name="Rectangle 21"/>
          <p:cNvSpPr>
            <a:spLocks noChangeArrowheads="1"/>
          </p:cNvSpPr>
          <p:nvPr/>
        </p:nvSpPr>
        <p:spPr bwMode="auto">
          <a:xfrm>
            <a:off x="488950" y="3711575"/>
            <a:ext cx="4286250" cy="2813050"/>
          </a:xfrm>
          <a:prstGeom prst="rect">
            <a:avLst/>
          </a:prstGeom>
          <a:noFill/>
          <a:ln w="3175" algn="ctr">
            <a:solidFill>
              <a:schemeClr val="bg2"/>
            </a:solidFill>
            <a:miter lim="800000"/>
            <a:headEnd/>
            <a:tailEnd/>
          </a:ln>
          <a:effectLst/>
        </p:spPr>
        <p:txBody>
          <a:bodyPr wrap="none" anchor="ctr"/>
          <a:lstStyle/>
          <a:p>
            <a:pPr algn="ctr">
              <a:spcBef>
                <a:spcPct val="50000"/>
              </a:spcBef>
            </a:pPr>
            <a:endParaRPr lang="ko-KR" altLang="en-US" sz="1200" b="1">
              <a:ea typeface="굴림" pitchFamily="50" charset="-127"/>
            </a:endParaRPr>
          </a:p>
        </p:txBody>
      </p:sp>
      <p:sp>
        <p:nvSpPr>
          <p:cNvPr id="47126" name="Rectangle 22"/>
          <p:cNvSpPr>
            <a:spLocks noChangeArrowheads="1"/>
          </p:cNvSpPr>
          <p:nvPr/>
        </p:nvSpPr>
        <p:spPr bwMode="auto">
          <a:xfrm>
            <a:off x="5168900" y="3711575"/>
            <a:ext cx="4286250" cy="2813050"/>
          </a:xfrm>
          <a:prstGeom prst="rect">
            <a:avLst/>
          </a:prstGeom>
          <a:noFill/>
          <a:ln w="3175" algn="ctr">
            <a:solidFill>
              <a:schemeClr val="bg2"/>
            </a:solidFill>
            <a:miter lim="800000"/>
            <a:headEnd/>
            <a:tailEnd/>
          </a:ln>
          <a:effectLst/>
        </p:spPr>
        <p:txBody>
          <a:bodyPr wrap="none" anchor="ctr"/>
          <a:lstStyle/>
          <a:p>
            <a:pPr algn="ctr">
              <a:spcBef>
                <a:spcPct val="50000"/>
              </a:spcBef>
            </a:pPr>
            <a:endParaRPr lang="ko-KR" altLang="en-US" sz="1200" b="1">
              <a:ea typeface="굴림" pitchFamily="50" charset="-127"/>
            </a:endParaRPr>
          </a:p>
        </p:txBody>
      </p:sp>
      <p:pic>
        <p:nvPicPr>
          <p:cNvPr id="47127" name="Picture 23" descr="diodes6"/>
          <p:cNvPicPr>
            <a:picLocks noChangeAspect="1" noChangeArrowheads="1"/>
          </p:cNvPicPr>
          <p:nvPr/>
        </p:nvPicPr>
        <p:blipFill>
          <a:blip r:embed="rId8" cstate="print"/>
          <a:srcRect/>
          <a:stretch>
            <a:fillRect/>
          </a:stretch>
        </p:blipFill>
        <p:spPr bwMode="auto">
          <a:xfrm>
            <a:off x="5878513" y="1695450"/>
            <a:ext cx="1666875" cy="638175"/>
          </a:xfrm>
          <a:prstGeom prst="rect">
            <a:avLst/>
          </a:prstGeom>
          <a:noFill/>
        </p:spPr>
      </p:pic>
      <p:sp>
        <p:nvSpPr>
          <p:cNvPr id="47128" name="Rectangle 24"/>
          <p:cNvSpPr>
            <a:spLocks noChangeArrowheads="1"/>
          </p:cNvSpPr>
          <p:nvPr/>
        </p:nvSpPr>
        <p:spPr bwMode="auto">
          <a:xfrm>
            <a:off x="5673725" y="955675"/>
            <a:ext cx="3781425" cy="2508250"/>
          </a:xfrm>
          <a:prstGeom prst="rect">
            <a:avLst/>
          </a:prstGeom>
          <a:noFill/>
          <a:ln w="3175" algn="ctr">
            <a:solidFill>
              <a:schemeClr val="bg2"/>
            </a:solidFill>
            <a:miter lim="800000"/>
            <a:headEnd/>
            <a:tailEnd/>
          </a:ln>
          <a:effectLst/>
        </p:spPr>
        <p:txBody>
          <a:bodyPr wrap="none" anchor="ctr"/>
          <a:lstStyle/>
          <a:p>
            <a:pPr algn="ctr">
              <a:spcBef>
                <a:spcPct val="50000"/>
              </a:spcBef>
            </a:pPr>
            <a:endParaRPr lang="ko-KR" altLang="en-US" sz="1200" b="1">
              <a:ea typeface="굴림" pitchFamily="50" charset="-127"/>
            </a:endParaRPr>
          </a:p>
        </p:txBody>
      </p:sp>
      <p:sp>
        <p:nvSpPr>
          <p:cNvPr id="47129" name="Text Box 25"/>
          <p:cNvSpPr txBox="1">
            <a:spLocks noChangeArrowheads="1"/>
          </p:cNvSpPr>
          <p:nvPr/>
        </p:nvSpPr>
        <p:spPr bwMode="auto">
          <a:xfrm>
            <a:off x="5868988" y="1543050"/>
            <a:ext cx="303212" cy="336550"/>
          </a:xfrm>
          <a:prstGeom prst="rect">
            <a:avLst/>
          </a:prstGeom>
          <a:noFill/>
          <a:ln w="9525" algn="ctr">
            <a:noFill/>
            <a:miter lim="800000"/>
            <a:headEnd/>
            <a:tailEnd/>
          </a:ln>
          <a:effectLst/>
        </p:spPr>
        <p:txBody>
          <a:bodyPr wrap="none">
            <a:spAutoFit/>
          </a:bodyPr>
          <a:lstStyle/>
          <a:p>
            <a:pPr>
              <a:spcBef>
                <a:spcPct val="50000"/>
              </a:spcBef>
            </a:pPr>
            <a:r>
              <a:rPr lang="en-US" altLang="ko-KR" sz="1600" b="1">
                <a:ea typeface="굴림" pitchFamily="50" charset="-127"/>
              </a:rPr>
              <a:t>+</a:t>
            </a:r>
          </a:p>
        </p:txBody>
      </p:sp>
      <p:sp>
        <p:nvSpPr>
          <p:cNvPr id="47130" name="Text Box 26"/>
          <p:cNvSpPr txBox="1">
            <a:spLocks noChangeArrowheads="1"/>
          </p:cNvSpPr>
          <p:nvPr/>
        </p:nvSpPr>
        <p:spPr bwMode="auto">
          <a:xfrm>
            <a:off x="7258050" y="1557338"/>
            <a:ext cx="252413" cy="336550"/>
          </a:xfrm>
          <a:prstGeom prst="rect">
            <a:avLst/>
          </a:prstGeom>
          <a:noFill/>
          <a:ln w="9525" algn="ctr">
            <a:noFill/>
            <a:miter lim="800000"/>
            <a:headEnd/>
            <a:tailEnd/>
          </a:ln>
          <a:effectLst/>
        </p:spPr>
        <p:txBody>
          <a:bodyPr wrap="none">
            <a:spAutoFit/>
          </a:bodyPr>
          <a:lstStyle/>
          <a:p>
            <a:pPr>
              <a:spcBef>
                <a:spcPct val="50000"/>
              </a:spcBef>
            </a:pPr>
            <a:r>
              <a:rPr lang="en-US" altLang="ko-KR" sz="1600" b="1">
                <a:ea typeface="굴림" pitchFamily="50" charset="-127"/>
              </a:rPr>
              <a:t>-</a:t>
            </a:r>
          </a:p>
        </p:txBody>
      </p:sp>
      <p:sp>
        <p:nvSpPr>
          <p:cNvPr id="47131" name="Text Box 27"/>
          <p:cNvSpPr txBox="1">
            <a:spLocks noChangeArrowheads="1"/>
          </p:cNvSpPr>
          <p:nvPr/>
        </p:nvSpPr>
        <p:spPr bwMode="auto">
          <a:xfrm>
            <a:off x="6608763" y="1989138"/>
            <a:ext cx="252412" cy="336550"/>
          </a:xfrm>
          <a:prstGeom prst="rect">
            <a:avLst/>
          </a:prstGeom>
          <a:noFill/>
          <a:ln w="9525" algn="ctr">
            <a:noFill/>
            <a:miter lim="800000"/>
            <a:headEnd/>
            <a:tailEnd/>
          </a:ln>
          <a:effectLst/>
        </p:spPr>
        <p:txBody>
          <a:bodyPr wrap="none">
            <a:spAutoFit/>
          </a:bodyPr>
          <a:lstStyle/>
          <a:p>
            <a:pPr>
              <a:spcBef>
                <a:spcPct val="50000"/>
              </a:spcBef>
            </a:pPr>
            <a:r>
              <a:rPr lang="en-US" altLang="ko-KR" sz="1600" b="1">
                <a:ea typeface="굴림" pitchFamily="50" charset="-127"/>
              </a:rPr>
              <a:t>-</a:t>
            </a:r>
          </a:p>
        </p:txBody>
      </p:sp>
      <p:sp>
        <p:nvSpPr>
          <p:cNvPr id="47132" name="Text Box 28"/>
          <p:cNvSpPr txBox="1">
            <a:spLocks noChangeArrowheads="1"/>
          </p:cNvSpPr>
          <p:nvPr/>
        </p:nvSpPr>
        <p:spPr bwMode="auto">
          <a:xfrm>
            <a:off x="250825" y="720725"/>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Diodes and their usage</a:t>
            </a:r>
          </a:p>
        </p:txBody>
      </p:sp>
      <p:sp>
        <p:nvSpPr>
          <p:cNvPr id="47133" name="Text Box 29"/>
          <p:cNvSpPr txBox="1">
            <a:spLocks noChangeArrowheads="1"/>
          </p:cNvSpPr>
          <p:nvPr/>
        </p:nvSpPr>
        <p:spPr bwMode="auto">
          <a:xfrm>
            <a:off x="2071688" y="4016375"/>
            <a:ext cx="287337" cy="304800"/>
          </a:xfrm>
          <a:prstGeom prst="rect">
            <a:avLst/>
          </a:prstGeom>
          <a:noFill/>
          <a:ln w="9525" algn="ctr">
            <a:noFill/>
            <a:miter lim="800000"/>
            <a:headEnd/>
            <a:tailEnd/>
          </a:ln>
          <a:effectLst/>
        </p:spPr>
        <p:txBody>
          <a:bodyPr wrap="none">
            <a:spAutoFit/>
          </a:bodyPr>
          <a:lstStyle/>
          <a:p>
            <a:pPr>
              <a:spcBef>
                <a:spcPct val="50000"/>
              </a:spcBef>
            </a:pPr>
            <a:r>
              <a:rPr lang="en-US" altLang="ko-KR" sz="1400" b="1">
                <a:ea typeface="굴림" pitchFamily="50" charset="-127"/>
              </a:rPr>
              <a:t>+</a:t>
            </a:r>
          </a:p>
        </p:txBody>
      </p:sp>
      <p:sp>
        <p:nvSpPr>
          <p:cNvPr id="47134" name="Text Box 30"/>
          <p:cNvSpPr txBox="1">
            <a:spLocks noChangeArrowheads="1"/>
          </p:cNvSpPr>
          <p:nvPr/>
        </p:nvSpPr>
        <p:spPr bwMode="auto">
          <a:xfrm>
            <a:off x="5816600" y="1989138"/>
            <a:ext cx="303213" cy="336550"/>
          </a:xfrm>
          <a:prstGeom prst="rect">
            <a:avLst/>
          </a:prstGeom>
          <a:noFill/>
          <a:ln w="9525" algn="ctr">
            <a:noFill/>
            <a:miter lim="800000"/>
            <a:headEnd/>
            <a:tailEnd/>
          </a:ln>
          <a:effectLst/>
        </p:spPr>
        <p:txBody>
          <a:bodyPr wrap="none">
            <a:spAutoFit/>
          </a:bodyPr>
          <a:lstStyle/>
          <a:p>
            <a:pPr>
              <a:spcBef>
                <a:spcPct val="50000"/>
              </a:spcBef>
            </a:pPr>
            <a:r>
              <a:rPr lang="en-US" altLang="ko-KR" sz="1600" b="1">
                <a:ea typeface="굴림" pitchFamily="50" charset="-127"/>
              </a:rPr>
              <a:t>+</a:t>
            </a:r>
          </a:p>
        </p:txBody>
      </p:sp>
      <p:sp>
        <p:nvSpPr>
          <p:cNvPr id="47135" name="Text Box 31"/>
          <p:cNvSpPr txBox="1">
            <a:spLocks noChangeArrowheads="1"/>
          </p:cNvSpPr>
          <p:nvPr/>
        </p:nvSpPr>
        <p:spPr bwMode="auto">
          <a:xfrm>
            <a:off x="992188" y="5805488"/>
            <a:ext cx="20383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Diode as “one way valve”</a:t>
            </a:r>
          </a:p>
        </p:txBody>
      </p:sp>
      <p:sp>
        <p:nvSpPr>
          <p:cNvPr id="47136" name="Text Box 32"/>
          <p:cNvSpPr txBox="1">
            <a:spLocks noChangeArrowheads="1"/>
          </p:cNvSpPr>
          <p:nvPr/>
        </p:nvSpPr>
        <p:spPr bwMode="auto">
          <a:xfrm>
            <a:off x="5240338" y="5805488"/>
            <a:ext cx="170497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Circuit without diode</a:t>
            </a:r>
          </a:p>
        </p:txBody>
      </p:sp>
      <p:sp>
        <p:nvSpPr>
          <p:cNvPr id="47137" name="Text Box 33"/>
          <p:cNvSpPr txBox="1">
            <a:spLocks noChangeArrowheads="1"/>
          </p:cNvSpPr>
          <p:nvPr/>
        </p:nvSpPr>
        <p:spPr bwMode="auto">
          <a:xfrm>
            <a:off x="7616825" y="5805488"/>
            <a:ext cx="14668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Circuit with diode</a:t>
            </a:r>
          </a:p>
        </p:txBody>
      </p:sp>
      <p:sp>
        <p:nvSpPr>
          <p:cNvPr id="47138" name="Line 34"/>
          <p:cNvSpPr>
            <a:spLocks noChangeShapeType="1"/>
          </p:cNvSpPr>
          <p:nvPr/>
        </p:nvSpPr>
        <p:spPr bwMode="auto">
          <a:xfrm flipH="1" flipV="1">
            <a:off x="6969125" y="5300663"/>
            <a:ext cx="431800" cy="144462"/>
          </a:xfrm>
          <a:prstGeom prst="line">
            <a:avLst/>
          </a:prstGeom>
          <a:noFill/>
          <a:ln w="9525">
            <a:solidFill>
              <a:schemeClr val="tx1"/>
            </a:solidFill>
            <a:round/>
            <a:headEnd/>
            <a:tailEnd type="triangle" w="med" len="med"/>
          </a:ln>
          <a:effectLst/>
        </p:spPr>
        <p:txBody>
          <a:bodyPr/>
          <a:lstStyle/>
          <a:p>
            <a:endParaRPr lang="en-US"/>
          </a:p>
        </p:txBody>
      </p:sp>
      <p:sp>
        <p:nvSpPr>
          <p:cNvPr id="47139" name="Text Box 35"/>
          <p:cNvSpPr txBox="1">
            <a:spLocks noChangeArrowheads="1"/>
          </p:cNvSpPr>
          <p:nvPr/>
        </p:nvSpPr>
        <p:spPr bwMode="auto">
          <a:xfrm>
            <a:off x="7400925" y="5300663"/>
            <a:ext cx="1192213"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Surge voltage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Zener"/>
          <p:cNvPicPr>
            <a:picLocks noChangeAspect="1" noChangeArrowheads="1"/>
          </p:cNvPicPr>
          <p:nvPr/>
        </p:nvPicPr>
        <p:blipFill>
          <a:blip r:embed="rId3"/>
          <a:srcRect/>
          <a:stretch>
            <a:fillRect/>
          </a:stretch>
        </p:blipFill>
        <p:spPr bwMode="auto">
          <a:xfrm>
            <a:off x="1065213" y="1341438"/>
            <a:ext cx="3054350" cy="5132387"/>
          </a:xfrm>
          <a:prstGeom prst="rect">
            <a:avLst/>
          </a:prstGeom>
          <a:noFill/>
        </p:spPr>
      </p:pic>
      <p:sp>
        <p:nvSpPr>
          <p:cNvPr id="49156" name="Text Box 4"/>
          <p:cNvSpPr txBox="1">
            <a:spLocks noChangeArrowheads="1"/>
          </p:cNvSpPr>
          <p:nvPr/>
        </p:nvSpPr>
        <p:spPr bwMode="auto">
          <a:xfrm>
            <a:off x="1922463" y="162877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R</a:t>
            </a:r>
          </a:p>
        </p:txBody>
      </p:sp>
      <p:sp>
        <p:nvSpPr>
          <p:cNvPr id="49157" name="Text Box 5"/>
          <p:cNvSpPr txBox="1">
            <a:spLocks noChangeArrowheads="1"/>
          </p:cNvSpPr>
          <p:nvPr/>
        </p:nvSpPr>
        <p:spPr bwMode="auto">
          <a:xfrm>
            <a:off x="973138" y="2435225"/>
            <a:ext cx="3333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49158" name="Text Box 6"/>
          <p:cNvSpPr txBox="1">
            <a:spLocks noChangeArrowheads="1"/>
          </p:cNvSpPr>
          <p:nvPr/>
        </p:nvSpPr>
        <p:spPr bwMode="auto">
          <a:xfrm>
            <a:off x="2687638" y="2290763"/>
            <a:ext cx="75247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Z-Diode</a:t>
            </a:r>
          </a:p>
        </p:txBody>
      </p:sp>
      <p:sp>
        <p:nvSpPr>
          <p:cNvPr id="49159" name="Text Box 7"/>
          <p:cNvSpPr txBox="1">
            <a:spLocks noChangeArrowheads="1"/>
          </p:cNvSpPr>
          <p:nvPr/>
        </p:nvSpPr>
        <p:spPr bwMode="auto">
          <a:xfrm>
            <a:off x="1824038" y="5170488"/>
            <a:ext cx="75247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Z-Diode</a:t>
            </a:r>
          </a:p>
        </p:txBody>
      </p:sp>
      <p:sp>
        <p:nvSpPr>
          <p:cNvPr id="49160" name="Text Box 8"/>
          <p:cNvSpPr txBox="1">
            <a:spLocks noChangeArrowheads="1"/>
          </p:cNvSpPr>
          <p:nvPr/>
        </p:nvSpPr>
        <p:spPr bwMode="auto">
          <a:xfrm>
            <a:off x="1995488" y="4446588"/>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R</a:t>
            </a:r>
          </a:p>
        </p:txBody>
      </p:sp>
      <p:sp>
        <p:nvSpPr>
          <p:cNvPr id="49161" name="Text Box 9"/>
          <p:cNvSpPr txBox="1">
            <a:spLocks noChangeArrowheads="1"/>
          </p:cNvSpPr>
          <p:nvPr/>
        </p:nvSpPr>
        <p:spPr bwMode="auto">
          <a:xfrm>
            <a:off x="3622675" y="3089275"/>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V</a:t>
            </a:r>
          </a:p>
        </p:txBody>
      </p:sp>
      <p:sp>
        <p:nvSpPr>
          <p:cNvPr id="49162" name="Text Box 10"/>
          <p:cNvSpPr txBox="1">
            <a:spLocks noChangeArrowheads="1"/>
          </p:cNvSpPr>
          <p:nvPr/>
        </p:nvSpPr>
        <p:spPr bwMode="auto">
          <a:xfrm>
            <a:off x="3622675" y="520541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V</a:t>
            </a:r>
          </a:p>
        </p:txBody>
      </p:sp>
      <p:pic>
        <p:nvPicPr>
          <p:cNvPr id="49163" name="Picture 11" descr="Zener2"/>
          <p:cNvPicPr>
            <a:picLocks noChangeAspect="1" noChangeArrowheads="1"/>
          </p:cNvPicPr>
          <p:nvPr/>
        </p:nvPicPr>
        <p:blipFill>
          <a:blip r:embed="rId4"/>
          <a:srcRect/>
          <a:stretch>
            <a:fillRect/>
          </a:stretch>
        </p:blipFill>
        <p:spPr bwMode="auto">
          <a:xfrm>
            <a:off x="5816600" y="1228725"/>
            <a:ext cx="2451100" cy="2416175"/>
          </a:xfrm>
          <a:prstGeom prst="rect">
            <a:avLst/>
          </a:prstGeom>
          <a:noFill/>
        </p:spPr>
      </p:pic>
      <p:pic>
        <p:nvPicPr>
          <p:cNvPr id="49164" name="Picture 12" descr="Zener3"/>
          <p:cNvPicPr>
            <a:picLocks noChangeAspect="1" noChangeArrowheads="1"/>
          </p:cNvPicPr>
          <p:nvPr/>
        </p:nvPicPr>
        <p:blipFill>
          <a:blip r:embed="rId5"/>
          <a:srcRect/>
          <a:stretch>
            <a:fillRect/>
          </a:stretch>
        </p:blipFill>
        <p:spPr bwMode="auto">
          <a:xfrm>
            <a:off x="4232275" y="4098925"/>
            <a:ext cx="5384800" cy="2354263"/>
          </a:xfrm>
          <a:prstGeom prst="rect">
            <a:avLst/>
          </a:prstGeom>
          <a:noFill/>
        </p:spPr>
      </p:pic>
      <p:sp>
        <p:nvSpPr>
          <p:cNvPr id="49165" name="Text Box 13"/>
          <p:cNvSpPr txBox="1">
            <a:spLocks noChangeArrowheads="1"/>
          </p:cNvSpPr>
          <p:nvPr/>
        </p:nvSpPr>
        <p:spPr bwMode="auto">
          <a:xfrm>
            <a:off x="260350"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Zener diode / Diode check</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transistor6"/>
          <p:cNvPicPr>
            <a:picLocks noChangeAspect="1" noChangeArrowheads="1"/>
          </p:cNvPicPr>
          <p:nvPr/>
        </p:nvPicPr>
        <p:blipFill>
          <a:blip r:embed="rId3"/>
          <a:srcRect/>
          <a:stretch>
            <a:fillRect/>
          </a:stretch>
        </p:blipFill>
        <p:spPr bwMode="auto">
          <a:xfrm>
            <a:off x="5372100" y="1344613"/>
            <a:ext cx="3359150" cy="5141912"/>
          </a:xfrm>
          <a:prstGeom prst="rect">
            <a:avLst/>
          </a:prstGeom>
          <a:noFill/>
        </p:spPr>
      </p:pic>
      <p:pic>
        <p:nvPicPr>
          <p:cNvPr id="51203" name="Picture 3" descr="transistor5"/>
          <p:cNvPicPr>
            <a:picLocks noChangeAspect="1" noChangeArrowheads="1"/>
          </p:cNvPicPr>
          <p:nvPr/>
        </p:nvPicPr>
        <p:blipFill>
          <a:blip r:embed="rId4"/>
          <a:srcRect/>
          <a:stretch>
            <a:fillRect/>
          </a:stretch>
        </p:blipFill>
        <p:spPr bwMode="auto">
          <a:xfrm>
            <a:off x="1163638" y="4581525"/>
            <a:ext cx="2781300" cy="1858963"/>
          </a:xfrm>
          <a:prstGeom prst="rect">
            <a:avLst/>
          </a:prstGeom>
          <a:noFill/>
        </p:spPr>
      </p:pic>
      <p:pic>
        <p:nvPicPr>
          <p:cNvPr id="51205" name="Picture 5" descr="transistor"/>
          <p:cNvPicPr>
            <a:picLocks noChangeAspect="1" noChangeArrowheads="1"/>
          </p:cNvPicPr>
          <p:nvPr/>
        </p:nvPicPr>
        <p:blipFill>
          <a:blip r:embed="rId5" cstate="print"/>
          <a:srcRect/>
          <a:stretch>
            <a:fillRect/>
          </a:stretch>
        </p:blipFill>
        <p:spPr bwMode="auto">
          <a:xfrm>
            <a:off x="922338" y="1341438"/>
            <a:ext cx="1485900" cy="1225550"/>
          </a:xfrm>
          <a:prstGeom prst="rect">
            <a:avLst/>
          </a:prstGeom>
          <a:noFill/>
        </p:spPr>
      </p:pic>
      <p:pic>
        <p:nvPicPr>
          <p:cNvPr id="51206" name="Picture 6" descr="transistor2"/>
          <p:cNvPicPr>
            <a:picLocks noChangeAspect="1" noChangeArrowheads="1"/>
          </p:cNvPicPr>
          <p:nvPr/>
        </p:nvPicPr>
        <p:blipFill>
          <a:blip r:embed="rId6"/>
          <a:srcRect/>
          <a:stretch>
            <a:fillRect/>
          </a:stretch>
        </p:blipFill>
        <p:spPr bwMode="auto">
          <a:xfrm>
            <a:off x="2722563" y="1412875"/>
            <a:ext cx="1593850" cy="1204913"/>
          </a:xfrm>
          <a:prstGeom prst="rect">
            <a:avLst/>
          </a:prstGeom>
          <a:noFill/>
        </p:spPr>
      </p:pic>
      <p:sp>
        <p:nvSpPr>
          <p:cNvPr id="51207" name="Text Box 7"/>
          <p:cNvSpPr txBox="1">
            <a:spLocks noChangeArrowheads="1"/>
          </p:cNvSpPr>
          <p:nvPr/>
        </p:nvSpPr>
        <p:spPr bwMode="auto">
          <a:xfrm>
            <a:off x="3657600" y="1728788"/>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08" name="Text Box 8"/>
          <p:cNvSpPr txBox="1">
            <a:spLocks noChangeArrowheads="1"/>
          </p:cNvSpPr>
          <p:nvPr/>
        </p:nvSpPr>
        <p:spPr bwMode="auto">
          <a:xfrm>
            <a:off x="3397250" y="1930400"/>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09" name="Text Box 9"/>
          <p:cNvSpPr txBox="1">
            <a:spLocks noChangeArrowheads="1"/>
          </p:cNvSpPr>
          <p:nvPr/>
        </p:nvSpPr>
        <p:spPr bwMode="auto">
          <a:xfrm>
            <a:off x="3613150" y="2387600"/>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sp>
        <p:nvSpPr>
          <p:cNvPr id="51210" name="Text Box 10"/>
          <p:cNvSpPr txBox="1">
            <a:spLocks noChangeArrowheads="1"/>
          </p:cNvSpPr>
          <p:nvPr/>
        </p:nvSpPr>
        <p:spPr bwMode="auto">
          <a:xfrm>
            <a:off x="2720975" y="2205038"/>
            <a:ext cx="96520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BE</a:t>
            </a:r>
            <a:r>
              <a:rPr lang="en-US" altLang="ko-KR" sz="1200" b="1">
                <a:ea typeface="굴림" pitchFamily="50" charset="-127"/>
              </a:rPr>
              <a:t> &gt; 0,7 V</a:t>
            </a:r>
          </a:p>
        </p:txBody>
      </p:sp>
      <p:sp>
        <p:nvSpPr>
          <p:cNvPr id="51211" name="Text Box 11"/>
          <p:cNvSpPr txBox="1">
            <a:spLocks noChangeArrowheads="1"/>
          </p:cNvSpPr>
          <p:nvPr/>
        </p:nvSpPr>
        <p:spPr bwMode="auto">
          <a:xfrm>
            <a:off x="776288" y="1125538"/>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12" name="Text Box 12"/>
          <p:cNvSpPr txBox="1">
            <a:spLocks noChangeArrowheads="1"/>
          </p:cNvSpPr>
          <p:nvPr/>
        </p:nvSpPr>
        <p:spPr bwMode="auto">
          <a:xfrm>
            <a:off x="2216150" y="1125538"/>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13" name="Text Box 13"/>
          <p:cNvSpPr txBox="1">
            <a:spLocks noChangeArrowheads="1"/>
          </p:cNvSpPr>
          <p:nvPr/>
        </p:nvSpPr>
        <p:spPr bwMode="auto">
          <a:xfrm>
            <a:off x="992188" y="2349500"/>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pic>
        <p:nvPicPr>
          <p:cNvPr id="51214" name="Picture 14" descr="transistor3"/>
          <p:cNvPicPr>
            <a:picLocks noChangeAspect="1" noChangeArrowheads="1"/>
          </p:cNvPicPr>
          <p:nvPr/>
        </p:nvPicPr>
        <p:blipFill>
          <a:blip r:embed="rId7"/>
          <a:srcRect/>
          <a:stretch>
            <a:fillRect/>
          </a:stretch>
        </p:blipFill>
        <p:spPr bwMode="auto">
          <a:xfrm>
            <a:off x="706438" y="2924175"/>
            <a:ext cx="1654175" cy="1274763"/>
          </a:xfrm>
          <a:prstGeom prst="rect">
            <a:avLst/>
          </a:prstGeom>
          <a:noFill/>
        </p:spPr>
      </p:pic>
      <p:pic>
        <p:nvPicPr>
          <p:cNvPr id="51215" name="Picture 15" descr="transistor4"/>
          <p:cNvPicPr>
            <a:picLocks noChangeAspect="1" noChangeArrowheads="1"/>
          </p:cNvPicPr>
          <p:nvPr/>
        </p:nvPicPr>
        <p:blipFill>
          <a:blip r:embed="rId8"/>
          <a:srcRect/>
          <a:stretch>
            <a:fillRect/>
          </a:stretch>
        </p:blipFill>
        <p:spPr bwMode="auto">
          <a:xfrm>
            <a:off x="2722563" y="2982913"/>
            <a:ext cx="1654175" cy="1208087"/>
          </a:xfrm>
          <a:prstGeom prst="rect">
            <a:avLst/>
          </a:prstGeom>
          <a:noFill/>
        </p:spPr>
      </p:pic>
      <p:sp>
        <p:nvSpPr>
          <p:cNvPr id="51216" name="Text Box 16"/>
          <p:cNvSpPr txBox="1">
            <a:spLocks noChangeArrowheads="1"/>
          </p:cNvSpPr>
          <p:nvPr/>
        </p:nvSpPr>
        <p:spPr bwMode="auto">
          <a:xfrm>
            <a:off x="3651250" y="3298825"/>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17" name="Text Box 17"/>
          <p:cNvSpPr txBox="1">
            <a:spLocks noChangeArrowheads="1"/>
          </p:cNvSpPr>
          <p:nvPr/>
        </p:nvSpPr>
        <p:spPr bwMode="auto">
          <a:xfrm>
            <a:off x="3457575" y="3457575"/>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18" name="Text Box 18"/>
          <p:cNvSpPr txBox="1">
            <a:spLocks noChangeArrowheads="1"/>
          </p:cNvSpPr>
          <p:nvPr/>
        </p:nvSpPr>
        <p:spPr bwMode="auto">
          <a:xfrm>
            <a:off x="3714750" y="3919538"/>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sp>
        <p:nvSpPr>
          <p:cNvPr id="51219" name="Text Box 19"/>
          <p:cNvSpPr txBox="1">
            <a:spLocks noChangeArrowheads="1"/>
          </p:cNvSpPr>
          <p:nvPr/>
        </p:nvSpPr>
        <p:spPr bwMode="auto">
          <a:xfrm>
            <a:off x="2720975" y="3789363"/>
            <a:ext cx="96520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BE</a:t>
            </a:r>
            <a:r>
              <a:rPr lang="en-US" altLang="ko-KR" sz="1200" b="1">
                <a:ea typeface="굴림" pitchFamily="50" charset="-127"/>
              </a:rPr>
              <a:t> &gt; 0,7 V</a:t>
            </a:r>
          </a:p>
        </p:txBody>
      </p:sp>
      <p:sp>
        <p:nvSpPr>
          <p:cNvPr id="51220" name="Text Box 20"/>
          <p:cNvSpPr txBox="1">
            <a:spLocks noChangeArrowheads="1"/>
          </p:cNvSpPr>
          <p:nvPr/>
        </p:nvSpPr>
        <p:spPr bwMode="auto">
          <a:xfrm>
            <a:off x="1262063" y="4602163"/>
            <a:ext cx="4683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  +</a:t>
            </a:r>
          </a:p>
        </p:txBody>
      </p:sp>
      <p:sp>
        <p:nvSpPr>
          <p:cNvPr id="51221" name="Text Box 21"/>
          <p:cNvSpPr txBox="1">
            <a:spLocks noChangeArrowheads="1"/>
          </p:cNvSpPr>
          <p:nvPr/>
        </p:nvSpPr>
        <p:spPr bwMode="auto">
          <a:xfrm>
            <a:off x="1676400" y="5019675"/>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1222" name="Text Box 22"/>
          <p:cNvSpPr txBox="1">
            <a:spLocks noChangeArrowheads="1"/>
          </p:cNvSpPr>
          <p:nvPr/>
        </p:nvSpPr>
        <p:spPr bwMode="auto">
          <a:xfrm>
            <a:off x="1676400" y="5380038"/>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1223" name="Text Box 23"/>
          <p:cNvSpPr txBox="1">
            <a:spLocks noChangeArrowheads="1"/>
          </p:cNvSpPr>
          <p:nvPr/>
        </p:nvSpPr>
        <p:spPr bwMode="auto">
          <a:xfrm>
            <a:off x="1676400" y="5864225"/>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1224" name="Text Box 24"/>
          <p:cNvSpPr txBox="1">
            <a:spLocks noChangeArrowheads="1"/>
          </p:cNvSpPr>
          <p:nvPr/>
        </p:nvSpPr>
        <p:spPr bwMode="auto">
          <a:xfrm>
            <a:off x="1204913" y="6153150"/>
            <a:ext cx="4222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  -</a:t>
            </a:r>
          </a:p>
        </p:txBody>
      </p:sp>
      <p:sp>
        <p:nvSpPr>
          <p:cNvPr id="51225" name="Text Box 25"/>
          <p:cNvSpPr txBox="1">
            <a:spLocks noChangeArrowheads="1"/>
          </p:cNvSpPr>
          <p:nvPr/>
        </p:nvSpPr>
        <p:spPr bwMode="auto">
          <a:xfrm>
            <a:off x="989013" y="5373688"/>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26" name="Text Box 26"/>
          <p:cNvSpPr txBox="1">
            <a:spLocks noChangeArrowheads="1"/>
          </p:cNvSpPr>
          <p:nvPr/>
        </p:nvSpPr>
        <p:spPr bwMode="auto">
          <a:xfrm>
            <a:off x="3090863" y="4602163"/>
            <a:ext cx="4683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  +</a:t>
            </a:r>
          </a:p>
        </p:txBody>
      </p:sp>
      <p:sp>
        <p:nvSpPr>
          <p:cNvPr id="51227" name="Text Box 27"/>
          <p:cNvSpPr txBox="1">
            <a:spLocks noChangeArrowheads="1"/>
          </p:cNvSpPr>
          <p:nvPr/>
        </p:nvSpPr>
        <p:spPr bwMode="auto">
          <a:xfrm>
            <a:off x="3546475" y="4991100"/>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1228" name="Text Box 28"/>
          <p:cNvSpPr txBox="1">
            <a:spLocks noChangeArrowheads="1"/>
          </p:cNvSpPr>
          <p:nvPr/>
        </p:nvSpPr>
        <p:spPr bwMode="auto">
          <a:xfrm>
            <a:off x="3546475" y="535146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1229" name="Text Box 29"/>
          <p:cNvSpPr txBox="1">
            <a:spLocks noChangeArrowheads="1"/>
          </p:cNvSpPr>
          <p:nvPr/>
        </p:nvSpPr>
        <p:spPr bwMode="auto">
          <a:xfrm>
            <a:off x="3546475" y="5835650"/>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1230" name="Text Box 30"/>
          <p:cNvSpPr txBox="1">
            <a:spLocks noChangeArrowheads="1"/>
          </p:cNvSpPr>
          <p:nvPr/>
        </p:nvSpPr>
        <p:spPr bwMode="auto">
          <a:xfrm>
            <a:off x="3094038" y="6122988"/>
            <a:ext cx="42227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  -</a:t>
            </a:r>
          </a:p>
        </p:txBody>
      </p:sp>
      <p:sp>
        <p:nvSpPr>
          <p:cNvPr id="51231" name="Text Box 31"/>
          <p:cNvSpPr txBox="1">
            <a:spLocks noChangeArrowheads="1"/>
          </p:cNvSpPr>
          <p:nvPr/>
        </p:nvSpPr>
        <p:spPr bwMode="auto">
          <a:xfrm>
            <a:off x="2873375" y="5259388"/>
            <a:ext cx="293688" cy="549275"/>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a:p>
            <a:pPr>
              <a:spcBef>
                <a:spcPct val="50000"/>
              </a:spcBef>
            </a:pPr>
            <a:r>
              <a:rPr lang="en-US" altLang="ko-KR" sz="1200" b="1">
                <a:ea typeface="굴림" pitchFamily="50" charset="-127"/>
              </a:rPr>
              <a:t>+</a:t>
            </a:r>
          </a:p>
        </p:txBody>
      </p:sp>
      <p:sp>
        <p:nvSpPr>
          <p:cNvPr id="51232" name="Text Box 32"/>
          <p:cNvSpPr txBox="1">
            <a:spLocks noChangeArrowheads="1"/>
          </p:cNvSpPr>
          <p:nvPr/>
        </p:nvSpPr>
        <p:spPr bwMode="auto">
          <a:xfrm>
            <a:off x="6626225" y="338296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sp>
        <p:nvSpPr>
          <p:cNvPr id="51233" name="Text Box 33"/>
          <p:cNvSpPr txBox="1">
            <a:spLocks noChangeArrowheads="1"/>
          </p:cNvSpPr>
          <p:nvPr/>
        </p:nvSpPr>
        <p:spPr bwMode="auto">
          <a:xfrm>
            <a:off x="6624638" y="3516313"/>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34" name="Text Box 34"/>
          <p:cNvSpPr txBox="1">
            <a:spLocks noChangeArrowheads="1"/>
          </p:cNvSpPr>
          <p:nvPr/>
        </p:nvSpPr>
        <p:spPr bwMode="auto">
          <a:xfrm>
            <a:off x="6615113" y="2239963"/>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35" name="Text Box 35"/>
          <p:cNvSpPr txBox="1">
            <a:spLocks noChangeArrowheads="1"/>
          </p:cNvSpPr>
          <p:nvPr/>
        </p:nvSpPr>
        <p:spPr bwMode="auto">
          <a:xfrm>
            <a:off x="6626225" y="4648200"/>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sp>
        <p:nvSpPr>
          <p:cNvPr id="51236" name="Text Box 36"/>
          <p:cNvSpPr txBox="1">
            <a:spLocks noChangeArrowheads="1"/>
          </p:cNvSpPr>
          <p:nvPr/>
        </p:nvSpPr>
        <p:spPr bwMode="auto">
          <a:xfrm>
            <a:off x="6637338" y="2609850"/>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1237" name="Text Box 37"/>
          <p:cNvSpPr txBox="1">
            <a:spLocks noChangeArrowheads="1"/>
          </p:cNvSpPr>
          <p:nvPr/>
        </p:nvSpPr>
        <p:spPr bwMode="auto">
          <a:xfrm>
            <a:off x="6637338" y="281940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1238" name="Text Box 38"/>
          <p:cNvSpPr txBox="1">
            <a:spLocks noChangeArrowheads="1"/>
          </p:cNvSpPr>
          <p:nvPr/>
        </p:nvSpPr>
        <p:spPr bwMode="auto">
          <a:xfrm>
            <a:off x="6637338" y="3022600"/>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1239" name="Text Box 39"/>
          <p:cNvSpPr txBox="1">
            <a:spLocks noChangeArrowheads="1"/>
          </p:cNvSpPr>
          <p:nvPr/>
        </p:nvSpPr>
        <p:spPr bwMode="auto">
          <a:xfrm>
            <a:off x="6615113" y="388620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1240" name="Text Box 40"/>
          <p:cNvSpPr txBox="1">
            <a:spLocks noChangeArrowheads="1"/>
          </p:cNvSpPr>
          <p:nvPr/>
        </p:nvSpPr>
        <p:spPr bwMode="auto">
          <a:xfrm>
            <a:off x="6634163" y="408781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1241" name="Text Box 41"/>
          <p:cNvSpPr txBox="1">
            <a:spLocks noChangeArrowheads="1"/>
          </p:cNvSpPr>
          <p:nvPr/>
        </p:nvSpPr>
        <p:spPr bwMode="auto">
          <a:xfrm>
            <a:off x="6624638" y="4275138"/>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1242" name="Text Box 42"/>
          <p:cNvSpPr txBox="1">
            <a:spLocks noChangeArrowheads="1"/>
          </p:cNvSpPr>
          <p:nvPr/>
        </p:nvSpPr>
        <p:spPr bwMode="auto">
          <a:xfrm>
            <a:off x="6205538" y="280670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43" name="Text Box 43"/>
          <p:cNvSpPr txBox="1">
            <a:spLocks noChangeArrowheads="1"/>
          </p:cNvSpPr>
          <p:nvPr/>
        </p:nvSpPr>
        <p:spPr bwMode="auto">
          <a:xfrm>
            <a:off x="6205538" y="408305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44" name="Text Box 44"/>
          <p:cNvSpPr txBox="1">
            <a:spLocks noChangeArrowheads="1"/>
          </p:cNvSpPr>
          <p:nvPr/>
        </p:nvSpPr>
        <p:spPr bwMode="auto">
          <a:xfrm>
            <a:off x="8093075" y="2301875"/>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45" name="Text Box 45"/>
          <p:cNvSpPr txBox="1">
            <a:spLocks noChangeArrowheads="1"/>
          </p:cNvSpPr>
          <p:nvPr/>
        </p:nvSpPr>
        <p:spPr bwMode="auto">
          <a:xfrm>
            <a:off x="7683500" y="2819400"/>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46" name="Text Box 46"/>
          <p:cNvSpPr txBox="1">
            <a:spLocks noChangeArrowheads="1"/>
          </p:cNvSpPr>
          <p:nvPr/>
        </p:nvSpPr>
        <p:spPr bwMode="auto">
          <a:xfrm>
            <a:off x="8093075" y="3290888"/>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sp>
        <p:nvSpPr>
          <p:cNvPr id="51247" name="Text Box 47"/>
          <p:cNvSpPr txBox="1">
            <a:spLocks noChangeArrowheads="1"/>
          </p:cNvSpPr>
          <p:nvPr/>
        </p:nvSpPr>
        <p:spPr bwMode="auto">
          <a:xfrm>
            <a:off x="8097838" y="356552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48" name="Text Box 48"/>
          <p:cNvSpPr txBox="1">
            <a:spLocks noChangeArrowheads="1"/>
          </p:cNvSpPr>
          <p:nvPr/>
        </p:nvSpPr>
        <p:spPr bwMode="auto">
          <a:xfrm>
            <a:off x="7688263" y="408305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49" name="Text Box 49"/>
          <p:cNvSpPr txBox="1">
            <a:spLocks noChangeArrowheads="1"/>
          </p:cNvSpPr>
          <p:nvPr/>
        </p:nvSpPr>
        <p:spPr bwMode="auto">
          <a:xfrm>
            <a:off x="8097838" y="4554538"/>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sp>
        <p:nvSpPr>
          <p:cNvPr id="51250" name="Text Box 50"/>
          <p:cNvSpPr txBox="1">
            <a:spLocks noChangeArrowheads="1"/>
          </p:cNvSpPr>
          <p:nvPr/>
        </p:nvSpPr>
        <p:spPr bwMode="auto">
          <a:xfrm>
            <a:off x="6148388" y="5868988"/>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sp>
        <p:nvSpPr>
          <p:cNvPr id="51251" name="Text Box 51"/>
          <p:cNvSpPr txBox="1">
            <a:spLocks noChangeArrowheads="1"/>
          </p:cNvSpPr>
          <p:nvPr/>
        </p:nvSpPr>
        <p:spPr bwMode="auto">
          <a:xfrm>
            <a:off x="6148388" y="534035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52" name="Text Box 52"/>
          <p:cNvSpPr txBox="1">
            <a:spLocks noChangeArrowheads="1"/>
          </p:cNvSpPr>
          <p:nvPr/>
        </p:nvSpPr>
        <p:spPr bwMode="auto">
          <a:xfrm>
            <a:off x="5946775" y="5483225"/>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53" name="Text Box 53"/>
          <p:cNvSpPr txBox="1">
            <a:spLocks noChangeArrowheads="1"/>
          </p:cNvSpPr>
          <p:nvPr/>
        </p:nvSpPr>
        <p:spPr bwMode="auto">
          <a:xfrm>
            <a:off x="5284788" y="5830888"/>
            <a:ext cx="434975"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BE</a:t>
            </a:r>
          </a:p>
        </p:txBody>
      </p:sp>
      <p:sp>
        <p:nvSpPr>
          <p:cNvPr id="51254" name="Text Box 54"/>
          <p:cNvSpPr txBox="1">
            <a:spLocks noChangeArrowheads="1"/>
          </p:cNvSpPr>
          <p:nvPr/>
        </p:nvSpPr>
        <p:spPr bwMode="auto">
          <a:xfrm>
            <a:off x="7085013" y="5470525"/>
            <a:ext cx="4349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CE</a:t>
            </a:r>
          </a:p>
        </p:txBody>
      </p:sp>
      <p:sp>
        <p:nvSpPr>
          <p:cNvPr id="51255" name="Text Box 55"/>
          <p:cNvSpPr txBox="1">
            <a:spLocks noChangeArrowheads="1"/>
          </p:cNvSpPr>
          <p:nvPr/>
        </p:nvSpPr>
        <p:spPr bwMode="auto">
          <a:xfrm>
            <a:off x="8380413" y="483552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56" name="Text Box 56"/>
          <p:cNvSpPr txBox="1">
            <a:spLocks noChangeArrowheads="1"/>
          </p:cNvSpPr>
          <p:nvPr/>
        </p:nvSpPr>
        <p:spPr bwMode="auto">
          <a:xfrm>
            <a:off x="8380413" y="634841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sp>
        <p:nvSpPr>
          <p:cNvPr id="51257" name="Text Box 57"/>
          <p:cNvSpPr txBox="1">
            <a:spLocks noChangeArrowheads="1"/>
          </p:cNvSpPr>
          <p:nvPr/>
        </p:nvSpPr>
        <p:spPr bwMode="auto">
          <a:xfrm>
            <a:off x="8491538" y="5246688"/>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1258" name="Text Box 58"/>
          <p:cNvSpPr txBox="1">
            <a:spLocks noChangeArrowheads="1"/>
          </p:cNvSpPr>
          <p:nvPr/>
        </p:nvSpPr>
        <p:spPr bwMode="auto">
          <a:xfrm>
            <a:off x="8491538" y="593090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1259" name="Text Box 59"/>
          <p:cNvSpPr txBox="1">
            <a:spLocks noChangeArrowheads="1"/>
          </p:cNvSpPr>
          <p:nvPr/>
        </p:nvSpPr>
        <p:spPr bwMode="auto">
          <a:xfrm>
            <a:off x="8501063" y="5591175"/>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1260" name="Text Box 60"/>
          <p:cNvSpPr txBox="1">
            <a:spLocks noChangeArrowheads="1"/>
          </p:cNvSpPr>
          <p:nvPr/>
        </p:nvSpPr>
        <p:spPr bwMode="auto">
          <a:xfrm rot="-5400000">
            <a:off x="7824787" y="5218113"/>
            <a:ext cx="366713"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R</a:t>
            </a:r>
          </a:p>
        </p:txBody>
      </p:sp>
      <p:sp>
        <p:nvSpPr>
          <p:cNvPr id="51261" name="Text Box 61"/>
          <p:cNvSpPr txBox="1">
            <a:spLocks noChangeArrowheads="1"/>
          </p:cNvSpPr>
          <p:nvPr/>
        </p:nvSpPr>
        <p:spPr bwMode="auto">
          <a:xfrm rot="-5400000">
            <a:off x="7827169" y="5923756"/>
            <a:ext cx="35560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U</a:t>
            </a:r>
            <a:r>
              <a:rPr lang="en-US" altLang="ko-KR" sz="1200" b="1" baseline="-25000">
                <a:ea typeface="굴림" pitchFamily="50" charset="-127"/>
              </a:rPr>
              <a:t>F</a:t>
            </a:r>
          </a:p>
        </p:txBody>
      </p:sp>
      <p:sp>
        <p:nvSpPr>
          <p:cNvPr id="51262" name="Text Box 62"/>
          <p:cNvSpPr txBox="1">
            <a:spLocks noChangeArrowheads="1"/>
          </p:cNvSpPr>
          <p:nvPr/>
        </p:nvSpPr>
        <p:spPr bwMode="auto">
          <a:xfrm>
            <a:off x="7545388" y="5586413"/>
            <a:ext cx="293687"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63" name="Text Box 63"/>
          <p:cNvSpPr txBox="1">
            <a:spLocks noChangeArrowheads="1"/>
          </p:cNvSpPr>
          <p:nvPr/>
        </p:nvSpPr>
        <p:spPr bwMode="auto">
          <a:xfrm>
            <a:off x="7516813" y="5183188"/>
            <a:ext cx="273050" cy="257175"/>
          </a:xfrm>
          <a:prstGeom prst="rect">
            <a:avLst/>
          </a:prstGeom>
          <a:noFill/>
          <a:ln w="9525" algn="ctr">
            <a:noFill/>
            <a:miter lim="800000"/>
            <a:headEnd/>
            <a:tailEnd/>
          </a:ln>
          <a:effectLst/>
        </p:spPr>
        <p:txBody>
          <a:bodyPr wrap="none">
            <a:spAutoFit/>
          </a:bodyPr>
          <a:lstStyle/>
          <a:p>
            <a:pPr>
              <a:lnSpc>
                <a:spcPct val="20000"/>
              </a:lnSpc>
              <a:spcBef>
                <a:spcPct val="50000"/>
              </a:spcBef>
            </a:pPr>
            <a:r>
              <a:rPr lang="en-US" altLang="ko-KR" sz="1200" b="1">
                <a:ea typeface="굴림" pitchFamily="50" charset="-127"/>
              </a:rPr>
              <a:t>+</a:t>
            </a:r>
          </a:p>
          <a:p>
            <a:pPr>
              <a:lnSpc>
                <a:spcPct val="20000"/>
              </a:lnSpc>
              <a:spcBef>
                <a:spcPct val="50000"/>
              </a:spcBef>
            </a:pPr>
            <a:r>
              <a:rPr lang="en-US" altLang="ko-KR" sz="1200" b="1">
                <a:ea typeface="굴림" pitchFamily="50" charset="-127"/>
              </a:rPr>
              <a:t>-</a:t>
            </a:r>
          </a:p>
        </p:txBody>
      </p:sp>
      <p:sp>
        <p:nvSpPr>
          <p:cNvPr id="51264" name="Text Box 64"/>
          <p:cNvSpPr txBox="1">
            <a:spLocks noChangeArrowheads="1"/>
          </p:cNvSpPr>
          <p:nvPr/>
        </p:nvSpPr>
        <p:spPr bwMode="auto">
          <a:xfrm>
            <a:off x="7516813" y="6046788"/>
            <a:ext cx="273050" cy="257175"/>
          </a:xfrm>
          <a:prstGeom prst="rect">
            <a:avLst/>
          </a:prstGeom>
          <a:noFill/>
          <a:ln w="9525" algn="ctr">
            <a:noFill/>
            <a:miter lim="800000"/>
            <a:headEnd/>
            <a:tailEnd/>
          </a:ln>
          <a:effectLst/>
        </p:spPr>
        <p:txBody>
          <a:bodyPr wrap="none">
            <a:spAutoFit/>
          </a:bodyPr>
          <a:lstStyle/>
          <a:p>
            <a:pPr>
              <a:lnSpc>
                <a:spcPct val="20000"/>
              </a:lnSpc>
              <a:spcBef>
                <a:spcPct val="50000"/>
              </a:spcBef>
            </a:pPr>
            <a:r>
              <a:rPr lang="en-US" altLang="ko-KR" sz="1200" b="1">
                <a:ea typeface="굴림" pitchFamily="50" charset="-127"/>
              </a:rPr>
              <a:t>+</a:t>
            </a:r>
          </a:p>
          <a:p>
            <a:pPr>
              <a:lnSpc>
                <a:spcPct val="20000"/>
              </a:lnSpc>
              <a:spcBef>
                <a:spcPct val="50000"/>
              </a:spcBef>
            </a:pPr>
            <a:r>
              <a:rPr lang="en-US" altLang="ko-KR" sz="1200" b="1">
                <a:ea typeface="굴림" pitchFamily="50" charset="-127"/>
              </a:rPr>
              <a:t>-</a:t>
            </a:r>
          </a:p>
        </p:txBody>
      </p:sp>
      <p:sp>
        <p:nvSpPr>
          <p:cNvPr id="51265" name="Text Box 65"/>
          <p:cNvSpPr txBox="1">
            <a:spLocks noChangeArrowheads="1"/>
          </p:cNvSpPr>
          <p:nvPr/>
        </p:nvSpPr>
        <p:spPr bwMode="auto">
          <a:xfrm>
            <a:off x="250825" y="701675"/>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Transistor</a:t>
            </a:r>
          </a:p>
        </p:txBody>
      </p:sp>
      <p:sp>
        <p:nvSpPr>
          <p:cNvPr id="51266" name="Text Box 66"/>
          <p:cNvSpPr txBox="1">
            <a:spLocks noChangeArrowheads="1"/>
          </p:cNvSpPr>
          <p:nvPr/>
        </p:nvSpPr>
        <p:spPr bwMode="auto">
          <a:xfrm>
            <a:off x="2144713" y="270827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C</a:t>
            </a:r>
          </a:p>
        </p:txBody>
      </p:sp>
      <p:sp>
        <p:nvSpPr>
          <p:cNvPr id="51267" name="Text Box 67"/>
          <p:cNvSpPr txBox="1">
            <a:spLocks noChangeArrowheads="1"/>
          </p:cNvSpPr>
          <p:nvPr/>
        </p:nvSpPr>
        <p:spPr bwMode="auto">
          <a:xfrm>
            <a:off x="488950" y="2852738"/>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B</a:t>
            </a:r>
          </a:p>
        </p:txBody>
      </p:sp>
      <p:sp>
        <p:nvSpPr>
          <p:cNvPr id="51268" name="Text Box 68"/>
          <p:cNvSpPr txBox="1">
            <a:spLocks noChangeArrowheads="1"/>
          </p:cNvSpPr>
          <p:nvPr/>
        </p:nvSpPr>
        <p:spPr bwMode="auto">
          <a:xfrm>
            <a:off x="920750" y="400526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E</a:t>
            </a:r>
          </a:p>
        </p:txBody>
      </p:sp>
      <p:sp>
        <p:nvSpPr>
          <p:cNvPr id="51269" name="Text Box 69"/>
          <p:cNvSpPr txBox="1">
            <a:spLocks noChangeArrowheads="1"/>
          </p:cNvSpPr>
          <p:nvPr/>
        </p:nvSpPr>
        <p:spPr bwMode="auto">
          <a:xfrm>
            <a:off x="1352550" y="6467475"/>
            <a:ext cx="2736850" cy="274638"/>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Transistor operation principle</a:t>
            </a:r>
          </a:p>
        </p:txBody>
      </p:sp>
      <p:sp>
        <p:nvSpPr>
          <p:cNvPr id="51270" name="Text Box 70"/>
          <p:cNvSpPr txBox="1">
            <a:spLocks noChangeArrowheads="1"/>
          </p:cNvSpPr>
          <p:nvPr/>
        </p:nvSpPr>
        <p:spPr bwMode="auto">
          <a:xfrm>
            <a:off x="5816600" y="6467475"/>
            <a:ext cx="2736850" cy="274638"/>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Transistor operation principle</a:t>
            </a:r>
          </a:p>
        </p:txBody>
      </p:sp>
      <p:sp>
        <p:nvSpPr>
          <p:cNvPr id="51271" name="Text Box 71"/>
          <p:cNvSpPr txBox="1">
            <a:spLocks noChangeArrowheads="1"/>
          </p:cNvSpPr>
          <p:nvPr/>
        </p:nvSpPr>
        <p:spPr bwMode="auto">
          <a:xfrm>
            <a:off x="8447088" y="2636838"/>
            <a:ext cx="995362" cy="822325"/>
          </a:xfrm>
          <a:prstGeom prst="rect">
            <a:avLst/>
          </a:prstGeom>
          <a:noFill/>
          <a:ln w="9525">
            <a:noFill/>
            <a:miter lim="800000"/>
            <a:headEnd/>
            <a:tailEnd/>
          </a:ln>
          <a:effectLst/>
        </p:spPr>
        <p:txBody>
          <a:bodyPr>
            <a:spAutoFit/>
          </a:bodyPr>
          <a:lstStyle/>
          <a:p>
            <a:pPr>
              <a:spcBef>
                <a:spcPct val="50000"/>
              </a:spcBef>
            </a:pPr>
            <a:r>
              <a:rPr lang="en-US" altLang="ko-KR" sz="1200">
                <a:ea typeface="굴림" pitchFamily="50" charset="-127"/>
              </a:rPr>
              <a:t>PNP transistor and its symbol</a:t>
            </a:r>
          </a:p>
        </p:txBody>
      </p:sp>
      <p:sp>
        <p:nvSpPr>
          <p:cNvPr id="51272" name="Text Box 72"/>
          <p:cNvSpPr txBox="1">
            <a:spLocks noChangeArrowheads="1"/>
          </p:cNvSpPr>
          <p:nvPr/>
        </p:nvSpPr>
        <p:spPr bwMode="auto">
          <a:xfrm>
            <a:off x="8447088" y="3716338"/>
            <a:ext cx="995362" cy="822325"/>
          </a:xfrm>
          <a:prstGeom prst="rect">
            <a:avLst/>
          </a:prstGeom>
          <a:noFill/>
          <a:ln w="9525">
            <a:noFill/>
            <a:miter lim="800000"/>
            <a:headEnd/>
            <a:tailEnd/>
          </a:ln>
          <a:effectLst/>
        </p:spPr>
        <p:txBody>
          <a:bodyPr>
            <a:spAutoFit/>
          </a:bodyPr>
          <a:lstStyle/>
          <a:p>
            <a:pPr>
              <a:spcBef>
                <a:spcPct val="50000"/>
              </a:spcBef>
            </a:pPr>
            <a:r>
              <a:rPr lang="en-US" altLang="ko-KR" sz="1200">
                <a:ea typeface="굴림" pitchFamily="50" charset="-127"/>
              </a:rPr>
              <a:t>NPN transistor and its symbol</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mosfet3"/>
          <p:cNvPicPr>
            <a:picLocks noChangeAspect="1" noChangeArrowheads="1"/>
          </p:cNvPicPr>
          <p:nvPr/>
        </p:nvPicPr>
        <p:blipFill>
          <a:blip r:embed="rId3"/>
          <a:srcRect/>
          <a:stretch>
            <a:fillRect/>
          </a:stretch>
        </p:blipFill>
        <p:spPr bwMode="auto">
          <a:xfrm>
            <a:off x="1204913" y="4305300"/>
            <a:ext cx="3024187" cy="2095500"/>
          </a:xfrm>
          <a:prstGeom prst="rect">
            <a:avLst/>
          </a:prstGeom>
          <a:noFill/>
        </p:spPr>
      </p:pic>
      <p:pic>
        <p:nvPicPr>
          <p:cNvPr id="53251" name="Picture 3" descr="mosfet4"/>
          <p:cNvPicPr>
            <a:picLocks noChangeAspect="1" noChangeArrowheads="1"/>
          </p:cNvPicPr>
          <p:nvPr/>
        </p:nvPicPr>
        <p:blipFill>
          <a:blip r:embed="rId4"/>
          <a:srcRect/>
          <a:stretch>
            <a:fillRect/>
          </a:stretch>
        </p:blipFill>
        <p:spPr bwMode="auto">
          <a:xfrm>
            <a:off x="5745163" y="4321175"/>
            <a:ext cx="2900362" cy="2070100"/>
          </a:xfrm>
          <a:prstGeom prst="rect">
            <a:avLst/>
          </a:prstGeom>
          <a:noFill/>
        </p:spPr>
      </p:pic>
      <p:pic>
        <p:nvPicPr>
          <p:cNvPr id="53252" name="Picture 4" descr="mosfet"/>
          <p:cNvPicPr>
            <a:picLocks noChangeAspect="1" noChangeArrowheads="1"/>
          </p:cNvPicPr>
          <p:nvPr/>
        </p:nvPicPr>
        <p:blipFill>
          <a:blip r:embed="rId5"/>
          <a:srcRect/>
          <a:stretch>
            <a:fillRect/>
          </a:stretch>
        </p:blipFill>
        <p:spPr bwMode="auto">
          <a:xfrm>
            <a:off x="1233488" y="1392238"/>
            <a:ext cx="3016250" cy="2162175"/>
          </a:xfrm>
          <a:prstGeom prst="rect">
            <a:avLst/>
          </a:prstGeom>
          <a:noFill/>
        </p:spPr>
      </p:pic>
      <p:sp>
        <p:nvSpPr>
          <p:cNvPr id="53254" name="Text Box 6"/>
          <p:cNvSpPr txBox="1">
            <a:spLocks noChangeArrowheads="1"/>
          </p:cNvSpPr>
          <p:nvPr/>
        </p:nvSpPr>
        <p:spPr bwMode="auto">
          <a:xfrm>
            <a:off x="3951288" y="212090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3255" name="Text Box 7"/>
          <p:cNvSpPr txBox="1">
            <a:spLocks noChangeArrowheads="1"/>
          </p:cNvSpPr>
          <p:nvPr/>
        </p:nvSpPr>
        <p:spPr bwMode="auto">
          <a:xfrm>
            <a:off x="3954463" y="2776538"/>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3256" name="Text Box 8"/>
          <p:cNvSpPr txBox="1">
            <a:spLocks noChangeArrowheads="1"/>
          </p:cNvSpPr>
          <p:nvPr/>
        </p:nvSpPr>
        <p:spPr bwMode="auto">
          <a:xfrm>
            <a:off x="3938588" y="5016500"/>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3257" name="Text Box 9"/>
          <p:cNvSpPr txBox="1">
            <a:spLocks noChangeArrowheads="1"/>
          </p:cNvSpPr>
          <p:nvPr/>
        </p:nvSpPr>
        <p:spPr bwMode="auto">
          <a:xfrm>
            <a:off x="3941763" y="5653088"/>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3258" name="Text Box 10"/>
          <p:cNvSpPr txBox="1">
            <a:spLocks noChangeArrowheads="1"/>
          </p:cNvSpPr>
          <p:nvPr/>
        </p:nvSpPr>
        <p:spPr bwMode="auto">
          <a:xfrm>
            <a:off x="8356600" y="5016500"/>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3259" name="Text Box 11"/>
          <p:cNvSpPr txBox="1">
            <a:spLocks noChangeArrowheads="1"/>
          </p:cNvSpPr>
          <p:nvPr/>
        </p:nvSpPr>
        <p:spPr bwMode="auto">
          <a:xfrm>
            <a:off x="8347075" y="5653088"/>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3260" name="Text Box 12"/>
          <p:cNvSpPr txBox="1">
            <a:spLocks noChangeArrowheads="1"/>
          </p:cNvSpPr>
          <p:nvPr/>
        </p:nvSpPr>
        <p:spPr bwMode="auto">
          <a:xfrm>
            <a:off x="8318500" y="2152650"/>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3261" name="Text Box 13"/>
          <p:cNvSpPr txBox="1">
            <a:spLocks noChangeArrowheads="1"/>
          </p:cNvSpPr>
          <p:nvPr/>
        </p:nvSpPr>
        <p:spPr bwMode="auto">
          <a:xfrm>
            <a:off x="8321675" y="279241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3262" name="Line 14"/>
          <p:cNvSpPr>
            <a:spLocks noChangeShapeType="1"/>
          </p:cNvSpPr>
          <p:nvPr/>
        </p:nvSpPr>
        <p:spPr bwMode="auto">
          <a:xfrm>
            <a:off x="4953000" y="2852738"/>
            <a:ext cx="0" cy="2089150"/>
          </a:xfrm>
          <a:prstGeom prst="line">
            <a:avLst/>
          </a:prstGeom>
          <a:noFill/>
          <a:ln w="9525">
            <a:solidFill>
              <a:schemeClr val="bg2"/>
            </a:solidFill>
            <a:round/>
            <a:headEnd/>
            <a:tailEnd/>
          </a:ln>
          <a:effectLst/>
        </p:spPr>
        <p:txBody>
          <a:bodyPr/>
          <a:lstStyle/>
          <a:p>
            <a:endParaRPr lang="en-US"/>
          </a:p>
        </p:txBody>
      </p:sp>
      <p:sp>
        <p:nvSpPr>
          <p:cNvPr id="53263" name="Line 15"/>
          <p:cNvSpPr>
            <a:spLocks noChangeShapeType="1"/>
          </p:cNvSpPr>
          <p:nvPr/>
        </p:nvSpPr>
        <p:spPr bwMode="auto">
          <a:xfrm>
            <a:off x="4232275" y="3860800"/>
            <a:ext cx="1441450" cy="0"/>
          </a:xfrm>
          <a:prstGeom prst="line">
            <a:avLst/>
          </a:prstGeom>
          <a:noFill/>
          <a:ln w="9525">
            <a:solidFill>
              <a:schemeClr val="bg2"/>
            </a:solidFill>
            <a:round/>
            <a:headEnd/>
            <a:tailEnd/>
          </a:ln>
          <a:effectLst/>
        </p:spPr>
        <p:txBody>
          <a:bodyPr/>
          <a:lstStyle/>
          <a:p>
            <a:endParaRPr lang="en-US"/>
          </a:p>
        </p:txBody>
      </p:sp>
      <p:pic>
        <p:nvPicPr>
          <p:cNvPr id="53264" name="Picture 16" descr="mosfet2"/>
          <p:cNvPicPr>
            <a:picLocks noChangeAspect="1" noChangeArrowheads="1"/>
          </p:cNvPicPr>
          <p:nvPr/>
        </p:nvPicPr>
        <p:blipFill>
          <a:blip r:embed="rId6"/>
          <a:srcRect/>
          <a:stretch>
            <a:fillRect/>
          </a:stretch>
        </p:blipFill>
        <p:spPr bwMode="auto">
          <a:xfrm>
            <a:off x="5702300" y="1390650"/>
            <a:ext cx="2995613" cy="2146300"/>
          </a:xfrm>
          <a:prstGeom prst="rect">
            <a:avLst/>
          </a:prstGeom>
          <a:noFill/>
        </p:spPr>
      </p:pic>
      <p:sp>
        <p:nvSpPr>
          <p:cNvPr id="53265" name="Text Box 17"/>
          <p:cNvSpPr txBox="1">
            <a:spLocks noChangeArrowheads="1"/>
          </p:cNvSpPr>
          <p:nvPr/>
        </p:nvSpPr>
        <p:spPr bwMode="auto">
          <a:xfrm>
            <a:off x="250825" y="711200"/>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MOSFET</a:t>
            </a:r>
          </a:p>
        </p:txBody>
      </p:sp>
      <p:sp>
        <p:nvSpPr>
          <p:cNvPr id="53266" name="Text Box 18"/>
          <p:cNvSpPr txBox="1">
            <a:spLocks noChangeArrowheads="1"/>
          </p:cNvSpPr>
          <p:nvPr/>
        </p:nvSpPr>
        <p:spPr bwMode="auto">
          <a:xfrm>
            <a:off x="8407400" y="2120900"/>
            <a:ext cx="2936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3267" name="Text Box 19"/>
          <p:cNvSpPr txBox="1">
            <a:spLocks noChangeArrowheads="1"/>
          </p:cNvSpPr>
          <p:nvPr/>
        </p:nvSpPr>
        <p:spPr bwMode="auto">
          <a:xfrm>
            <a:off x="8408988" y="2768600"/>
            <a:ext cx="2857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3268" name="Text Box 20"/>
          <p:cNvSpPr txBox="1">
            <a:spLocks noChangeArrowheads="1"/>
          </p:cNvSpPr>
          <p:nvPr/>
        </p:nvSpPr>
        <p:spPr bwMode="auto">
          <a:xfrm>
            <a:off x="1423988" y="3573463"/>
            <a:ext cx="2303462" cy="274637"/>
          </a:xfrm>
          <a:prstGeom prst="rect">
            <a:avLst/>
          </a:prstGeom>
          <a:noFill/>
          <a:ln w="9525">
            <a:noFill/>
            <a:miter lim="800000"/>
            <a:headEnd/>
            <a:tailEnd/>
          </a:ln>
          <a:effectLst/>
        </p:spPr>
        <p:txBody>
          <a:bodyPr>
            <a:spAutoFit/>
          </a:bodyPr>
          <a:lstStyle/>
          <a:p>
            <a:pPr>
              <a:spcBef>
                <a:spcPct val="50000"/>
              </a:spcBef>
            </a:pPr>
            <a:r>
              <a:rPr lang="en-US" altLang="ko-KR" sz="1200">
                <a:ea typeface="굴림" pitchFamily="50" charset="-127"/>
              </a:rPr>
              <a:t>No current supply to the gate</a:t>
            </a:r>
          </a:p>
        </p:txBody>
      </p:sp>
      <p:sp>
        <p:nvSpPr>
          <p:cNvPr id="53269" name="Text Box 21"/>
          <p:cNvSpPr txBox="1">
            <a:spLocks noChangeArrowheads="1"/>
          </p:cNvSpPr>
          <p:nvPr/>
        </p:nvSpPr>
        <p:spPr bwMode="auto">
          <a:xfrm>
            <a:off x="6032500" y="3544888"/>
            <a:ext cx="2303463" cy="274637"/>
          </a:xfrm>
          <a:prstGeom prst="rect">
            <a:avLst/>
          </a:prstGeom>
          <a:noFill/>
          <a:ln w="9525">
            <a:noFill/>
            <a:miter lim="800000"/>
            <a:headEnd/>
            <a:tailEnd/>
          </a:ln>
          <a:effectLst/>
        </p:spPr>
        <p:txBody>
          <a:bodyPr>
            <a:spAutoFit/>
          </a:bodyPr>
          <a:lstStyle/>
          <a:p>
            <a:pPr>
              <a:spcBef>
                <a:spcPct val="50000"/>
              </a:spcBef>
            </a:pPr>
            <a:r>
              <a:rPr lang="en-US" altLang="ko-KR" sz="1200">
                <a:ea typeface="굴림" pitchFamily="50" charset="-127"/>
              </a:rPr>
              <a:t>Low current supply to the gate</a:t>
            </a:r>
          </a:p>
        </p:txBody>
      </p:sp>
      <p:sp>
        <p:nvSpPr>
          <p:cNvPr id="53270" name="Text Box 22"/>
          <p:cNvSpPr txBox="1">
            <a:spLocks noChangeArrowheads="1"/>
          </p:cNvSpPr>
          <p:nvPr/>
        </p:nvSpPr>
        <p:spPr bwMode="auto">
          <a:xfrm>
            <a:off x="1309688" y="6380163"/>
            <a:ext cx="3097212" cy="274637"/>
          </a:xfrm>
          <a:prstGeom prst="rect">
            <a:avLst/>
          </a:prstGeom>
          <a:noFill/>
          <a:ln w="9525">
            <a:noFill/>
            <a:miter lim="800000"/>
            <a:headEnd/>
            <a:tailEnd/>
          </a:ln>
          <a:effectLst/>
        </p:spPr>
        <p:txBody>
          <a:bodyPr>
            <a:spAutoFit/>
          </a:bodyPr>
          <a:lstStyle/>
          <a:p>
            <a:pPr>
              <a:spcBef>
                <a:spcPct val="50000"/>
              </a:spcBef>
            </a:pPr>
            <a:r>
              <a:rPr lang="en-US" altLang="ko-KR" sz="1200">
                <a:ea typeface="굴림" pitchFamily="50" charset="-127"/>
              </a:rPr>
              <a:t>Medium high current supply to the gate</a:t>
            </a:r>
          </a:p>
        </p:txBody>
      </p:sp>
      <p:sp>
        <p:nvSpPr>
          <p:cNvPr id="53271" name="Text Box 23"/>
          <p:cNvSpPr txBox="1">
            <a:spLocks noChangeArrowheads="1"/>
          </p:cNvSpPr>
          <p:nvPr/>
        </p:nvSpPr>
        <p:spPr bwMode="auto">
          <a:xfrm>
            <a:off x="5743575" y="6380163"/>
            <a:ext cx="3097213" cy="274637"/>
          </a:xfrm>
          <a:prstGeom prst="rect">
            <a:avLst/>
          </a:prstGeom>
          <a:noFill/>
          <a:ln w="9525">
            <a:noFill/>
            <a:miter lim="800000"/>
            <a:headEnd/>
            <a:tailEnd/>
          </a:ln>
          <a:effectLst/>
        </p:spPr>
        <p:txBody>
          <a:bodyPr>
            <a:spAutoFit/>
          </a:bodyPr>
          <a:lstStyle/>
          <a:p>
            <a:pPr>
              <a:spcBef>
                <a:spcPct val="50000"/>
              </a:spcBef>
            </a:pPr>
            <a:r>
              <a:rPr lang="en-US" altLang="ko-KR" sz="1200">
                <a:ea typeface="굴림" pitchFamily="50" charset="-127"/>
              </a:rPr>
              <a:t>Maximum high current supply to the gate</a:t>
            </a:r>
          </a:p>
        </p:txBody>
      </p:sp>
      <p:sp>
        <p:nvSpPr>
          <p:cNvPr id="53272" name="Text Box 24"/>
          <p:cNvSpPr txBox="1">
            <a:spLocks noChangeArrowheads="1"/>
          </p:cNvSpPr>
          <p:nvPr/>
        </p:nvSpPr>
        <p:spPr bwMode="auto">
          <a:xfrm>
            <a:off x="1150938" y="1222375"/>
            <a:ext cx="720725" cy="274638"/>
          </a:xfrm>
          <a:prstGeom prst="rect">
            <a:avLst/>
          </a:prstGeom>
          <a:noFill/>
          <a:ln w="9525">
            <a:noFill/>
            <a:miter lim="800000"/>
            <a:headEnd/>
            <a:tailEnd/>
          </a:ln>
          <a:effectLst/>
        </p:spPr>
        <p:txBody>
          <a:bodyPr>
            <a:spAutoFit/>
          </a:bodyPr>
          <a:lstStyle/>
          <a:p>
            <a:pPr>
              <a:spcBef>
                <a:spcPct val="50000"/>
              </a:spcBef>
            </a:pPr>
            <a:r>
              <a:rPr lang="en-US" altLang="ko-KR" sz="1200">
                <a:ea typeface="굴림" pitchFamily="50" charset="-127"/>
              </a:rPr>
              <a:t>Source</a:t>
            </a:r>
          </a:p>
        </p:txBody>
      </p:sp>
      <p:sp>
        <p:nvSpPr>
          <p:cNvPr id="53273" name="Text Box 25"/>
          <p:cNvSpPr txBox="1">
            <a:spLocks noChangeArrowheads="1"/>
          </p:cNvSpPr>
          <p:nvPr/>
        </p:nvSpPr>
        <p:spPr bwMode="auto">
          <a:xfrm>
            <a:off x="3598863" y="1222375"/>
            <a:ext cx="720725" cy="274638"/>
          </a:xfrm>
          <a:prstGeom prst="rect">
            <a:avLst/>
          </a:prstGeom>
          <a:noFill/>
          <a:ln w="9525">
            <a:noFill/>
            <a:miter lim="800000"/>
            <a:headEnd/>
            <a:tailEnd/>
          </a:ln>
          <a:effectLst/>
        </p:spPr>
        <p:txBody>
          <a:bodyPr>
            <a:spAutoFit/>
          </a:bodyPr>
          <a:lstStyle/>
          <a:p>
            <a:pPr>
              <a:spcBef>
                <a:spcPct val="50000"/>
              </a:spcBef>
            </a:pPr>
            <a:r>
              <a:rPr lang="en-US" altLang="ko-KR" sz="1200">
                <a:ea typeface="굴림" pitchFamily="50" charset="-127"/>
              </a:rPr>
              <a:t>Drain</a:t>
            </a:r>
          </a:p>
        </p:txBody>
      </p:sp>
      <p:sp>
        <p:nvSpPr>
          <p:cNvPr id="53274" name="Text Box 26"/>
          <p:cNvSpPr txBox="1">
            <a:spLocks noChangeArrowheads="1"/>
          </p:cNvSpPr>
          <p:nvPr/>
        </p:nvSpPr>
        <p:spPr bwMode="auto">
          <a:xfrm>
            <a:off x="2447925" y="1123950"/>
            <a:ext cx="720725" cy="274638"/>
          </a:xfrm>
          <a:prstGeom prst="rect">
            <a:avLst/>
          </a:prstGeom>
          <a:noFill/>
          <a:ln w="9525">
            <a:noFill/>
            <a:miter lim="800000"/>
            <a:headEnd/>
            <a:tailEnd/>
          </a:ln>
          <a:effectLst/>
        </p:spPr>
        <p:txBody>
          <a:bodyPr>
            <a:spAutoFit/>
          </a:bodyPr>
          <a:lstStyle/>
          <a:p>
            <a:pPr>
              <a:spcBef>
                <a:spcPct val="50000"/>
              </a:spcBef>
            </a:pPr>
            <a:r>
              <a:rPr lang="en-US" altLang="ko-KR" sz="1200">
                <a:ea typeface="굴림" pitchFamily="50" charset="-127"/>
              </a:rPr>
              <a:t>Gate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thyristor"/>
          <p:cNvPicPr>
            <a:picLocks noChangeAspect="1" noChangeArrowheads="1"/>
          </p:cNvPicPr>
          <p:nvPr/>
        </p:nvPicPr>
        <p:blipFill>
          <a:blip r:embed="rId3"/>
          <a:srcRect/>
          <a:stretch>
            <a:fillRect/>
          </a:stretch>
        </p:blipFill>
        <p:spPr bwMode="auto">
          <a:xfrm>
            <a:off x="433388" y="1557338"/>
            <a:ext cx="8983662" cy="4564062"/>
          </a:xfrm>
          <a:prstGeom prst="rect">
            <a:avLst/>
          </a:prstGeom>
          <a:noFill/>
        </p:spPr>
      </p:pic>
      <p:sp>
        <p:nvSpPr>
          <p:cNvPr id="55300" name="Text Box 4"/>
          <p:cNvSpPr txBox="1">
            <a:spLocks noChangeArrowheads="1"/>
          </p:cNvSpPr>
          <p:nvPr/>
        </p:nvSpPr>
        <p:spPr bwMode="auto">
          <a:xfrm>
            <a:off x="7780338" y="1341438"/>
            <a:ext cx="303212"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G</a:t>
            </a:r>
          </a:p>
        </p:txBody>
      </p:sp>
      <p:sp>
        <p:nvSpPr>
          <p:cNvPr id="55301" name="Text Box 5"/>
          <p:cNvSpPr txBox="1">
            <a:spLocks noChangeArrowheads="1"/>
          </p:cNvSpPr>
          <p:nvPr/>
        </p:nvSpPr>
        <p:spPr bwMode="auto">
          <a:xfrm>
            <a:off x="7780338" y="4365625"/>
            <a:ext cx="303212"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G</a:t>
            </a:r>
          </a:p>
        </p:txBody>
      </p:sp>
      <p:sp>
        <p:nvSpPr>
          <p:cNvPr id="55302" name="Text Box 6"/>
          <p:cNvSpPr txBox="1">
            <a:spLocks noChangeArrowheads="1"/>
          </p:cNvSpPr>
          <p:nvPr/>
        </p:nvSpPr>
        <p:spPr bwMode="auto">
          <a:xfrm>
            <a:off x="3081338" y="4365625"/>
            <a:ext cx="303212"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G</a:t>
            </a:r>
          </a:p>
        </p:txBody>
      </p:sp>
      <p:sp>
        <p:nvSpPr>
          <p:cNvPr id="55303" name="Text Box 7"/>
          <p:cNvSpPr txBox="1">
            <a:spLocks noChangeArrowheads="1"/>
          </p:cNvSpPr>
          <p:nvPr/>
        </p:nvSpPr>
        <p:spPr bwMode="auto">
          <a:xfrm>
            <a:off x="5940425" y="164941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5304" name="Text Box 8"/>
          <p:cNvSpPr txBox="1">
            <a:spLocks noChangeArrowheads="1"/>
          </p:cNvSpPr>
          <p:nvPr/>
        </p:nvSpPr>
        <p:spPr bwMode="auto">
          <a:xfrm>
            <a:off x="6732588" y="164147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5305" name="Text Box 9"/>
          <p:cNvSpPr txBox="1">
            <a:spLocks noChangeArrowheads="1"/>
          </p:cNvSpPr>
          <p:nvPr/>
        </p:nvSpPr>
        <p:spPr bwMode="auto">
          <a:xfrm>
            <a:off x="7546975" y="164941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5306" name="Text Box 10"/>
          <p:cNvSpPr txBox="1">
            <a:spLocks noChangeArrowheads="1"/>
          </p:cNvSpPr>
          <p:nvPr/>
        </p:nvSpPr>
        <p:spPr bwMode="auto">
          <a:xfrm>
            <a:off x="8337550" y="1649413"/>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5307" name="Text Box 11"/>
          <p:cNvSpPr txBox="1">
            <a:spLocks noChangeArrowheads="1"/>
          </p:cNvSpPr>
          <p:nvPr/>
        </p:nvSpPr>
        <p:spPr bwMode="auto">
          <a:xfrm>
            <a:off x="5221288" y="222567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a:t>
            </a:r>
          </a:p>
        </p:txBody>
      </p:sp>
      <p:sp>
        <p:nvSpPr>
          <p:cNvPr id="55308" name="Text Box 12"/>
          <p:cNvSpPr txBox="1">
            <a:spLocks noChangeArrowheads="1"/>
          </p:cNvSpPr>
          <p:nvPr/>
        </p:nvSpPr>
        <p:spPr bwMode="auto">
          <a:xfrm>
            <a:off x="9056688" y="222567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K</a:t>
            </a:r>
          </a:p>
        </p:txBody>
      </p:sp>
      <p:sp>
        <p:nvSpPr>
          <p:cNvPr id="55309" name="Text Box 13"/>
          <p:cNvSpPr txBox="1">
            <a:spLocks noChangeArrowheads="1"/>
          </p:cNvSpPr>
          <p:nvPr/>
        </p:nvSpPr>
        <p:spPr bwMode="auto">
          <a:xfrm>
            <a:off x="6373813" y="3162300"/>
            <a:ext cx="3698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S1</a:t>
            </a:r>
          </a:p>
        </p:txBody>
      </p:sp>
      <p:sp>
        <p:nvSpPr>
          <p:cNvPr id="55310" name="Text Box 14"/>
          <p:cNvSpPr txBox="1">
            <a:spLocks noChangeArrowheads="1"/>
          </p:cNvSpPr>
          <p:nvPr/>
        </p:nvSpPr>
        <p:spPr bwMode="auto">
          <a:xfrm>
            <a:off x="7113588" y="3162300"/>
            <a:ext cx="3698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S2</a:t>
            </a:r>
          </a:p>
        </p:txBody>
      </p:sp>
      <p:sp>
        <p:nvSpPr>
          <p:cNvPr id="55311" name="Text Box 15"/>
          <p:cNvSpPr txBox="1">
            <a:spLocks noChangeArrowheads="1"/>
          </p:cNvSpPr>
          <p:nvPr/>
        </p:nvSpPr>
        <p:spPr bwMode="auto">
          <a:xfrm>
            <a:off x="7905750" y="3162300"/>
            <a:ext cx="369888"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S3</a:t>
            </a:r>
          </a:p>
        </p:txBody>
      </p:sp>
      <p:sp>
        <p:nvSpPr>
          <p:cNvPr id="55312" name="Text Box 16"/>
          <p:cNvSpPr txBox="1">
            <a:spLocks noChangeArrowheads="1"/>
          </p:cNvSpPr>
          <p:nvPr/>
        </p:nvSpPr>
        <p:spPr bwMode="auto">
          <a:xfrm>
            <a:off x="5940425" y="465296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5313" name="Text Box 17"/>
          <p:cNvSpPr txBox="1">
            <a:spLocks noChangeArrowheads="1"/>
          </p:cNvSpPr>
          <p:nvPr/>
        </p:nvSpPr>
        <p:spPr bwMode="auto">
          <a:xfrm>
            <a:off x="6732588" y="464502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5314" name="Text Box 18"/>
          <p:cNvSpPr txBox="1">
            <a:spLocks noChangeArrowheads="1"/>
          </p:cNvSpPr>
          <p:nvPr/>
        </p:nvSpPr>
        <p:spPr bwMode="auto">
          <a:xfrm>
            <a:off x="7546975" y="465296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5315" name="Text Box 19"/>
          <p:cNvSpPr txBox="1">
            <a:spLocks noChangeArrowheads="1"/>
          </p:cNvSpPr>
          <p:nvPr/>
        </p:nvSpPr>
        <p:spPr bwMode="auto">
          <a:xfrm>
            <a:off x="8337550" y="4652963"/>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5316" name="Text Box 20"/>
          <p:cNvSpPr txBox="1">
            <a:spLocks noChangeArrowheads="1"/>
          </p:cNvSpPr>
          <p:nvPr/>
        </p:nvSpPr>
        <p:spPr bwMode="auto">
          <a:xfrm>
            <a:off x="5221288" y="522922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a:t>
            </a:r>
          </a:p>
        </p:txBody>
      </p:sp>
      <p:sp>
        <p:nvSpPr>
          <p:cNvPr id="55317" name="Text Box 21"/>
          <p:cNvSpPr txBox="1">
            <a:spLocks noChangeArrowheads="1"/>
          </p:cNvSpPr>
          <p:nvPr/>
        </p:nvSpPr>
        <p:spPr bwMode="auto">
          <a:xfrm>
            <a:off x="9056688" y="522922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K</a:t>
            </a:r>
          </a:p>
        </p:txBody>
      </p:sp>
      <p:sp>
        <p:nvSpPr>
          <p:cNvPr id="55318" name="Text Box 22"/>
          <p:cNvSpPr txBox="1">
            <a:spLocks noChangeArrowheads="1"/>
          </p:cNvSpPr>
          <p:nvPr/>
        </p:nvSpPr>
        <p:spPr bwMode="auto">
          <a:xfrm>
            <a:off x="1260475" y="465296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5319" name="Text Box 23"/>
          <p:cNvSpPr txBox="1">
            <a:spLocks noChangeArrowheads="1"/>
          </p:cNvSpPr>
          <p:nvPr/>
        </p:nvSpPr>
        <p:spPr bwMode="auto">
          <a:xfrm>
            <a:off x="2052638" y="464502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5320" name="Text Box 24"/>
          <p:cNvSpPr txBox="1">
            <a:spLocks noChangeArrowheads="1"/>
          </p:cNvSpPr>
          <p:nvPr/>
        </p:nvSpPr>
        <p:spPr bwMode="auto">
          <a:xfrm>
            <a:off x="2867025" y="4652963"/>
            <a:ext cx="285750"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P</a:t>
            </a:r>
          </a:p>
        </p:txBody>
      </p:sp>
      <p:sp>
        <p:nvSpPr>
          <p:cNvPr id="55321" name="Text Box 25"/>
          <p:cNvSpPr txBox="1">
            <a:spLocks noChangeArrowheads="1"/>
          </p:cNvSpPr>
          <p:nvPr/>
        </p:nvSpPr>
        <p:spPr bwMode="auto">
          <a:xfrm>
            <a:off x="3657600" y="4652963"/>
            <a:ext cx="293688" cy="274637"/>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N</a:t>
            </a:r>
          </a:p>
        </p:txBody>
      </p:sp>
      <p:sp>
        <p:nvSpPr>
          <p:cNvPr id="55322" name="Text Box 26"/>
          <p:cNvSpPr txBox="1">
            <a:spLocks noChangeArrowheads="1"/>
          </p:cNvSpPr>
          <p:nvPr/>
        </p:nvSpPr>
        <p:spPr bwMode="auto">
          <a:xfrm>
            <a:off x="541338" y="522922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a:t>
            </a:r>
          </a:p>
        </p:txBody>
      </p:sp>
      <p:sp>
        <p:nvSpPr>
          <p:cNvPr id="55323" name="Text Box 27"/>
          <p:cNvSpPr txBox="1">
            <a:spLocks noChangeArrowheads="1"/>
          </p:cNvSpPr>
          <p:nvPr/>
        </p:nvSpPr>
        <p:spPr bwMode="auto">
          <a:xfrm>
            <a:off x="4376738" y="5229225"/>
            <a:ext cx="293687"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K</a:t>
            </a:r>
          </a:p>
        </p:txBody>
      </p:sp>
      <p:sp>
        <p:nvSpPr>
          <p:cNvPr id="55324" name="Text Box 28"/>
          <p:cNvSpPr txBox="1">
            <a:spLocks noChangeArrowheads="1"/>
          </p:cNvSpPr>
          <p:nvPr/>
        </p:nvSpPr>
        <p:spPr bwMode="auto">
          <a:xfrm>
            <a:off x="3224213" y="4508500"/>
            <a:ext cx="273050"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a:t>
            </a:r>
          </a:p>
        </p:txBody>
      </p:sp>
      <p:sp>
        <p:nvSpPr>
          <p:cNvPr id="55325" name="Text Box 29"/>
          <p:cNvSpPr txBox="1">
            <a:spLocks noChangeArrowheads="1"/>
          </p:cNvSpPr>
          <p:nvPr/>
        </p:nvSpPr>
        <p:spPr bwMode="auto">
          <a:xfrm>
            <a:off x="1620838" y="6165850"/>
            <a:ext cx="3333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①</a:t>
            </a:r>
          </a:p>
        </p:txBody>
      </p:sp>
      <p:sp>
        <p:nvSpPr>
          <p:cNvPr id="55326" name="Text Box 30"/>
          <p:cNvSpPr txBox="1">
            <a:spLocks noChangeArrowheads="1"/>
          </p:cNvSpPr>
          <p:nvPr/>
        </p:nvSpPr>
        <p:spPr bwMode="auto">
          <a:xfrm>
            <a:off x="2432050" y="6165850"/>
            <a:ext cx="3333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②</a:t>
            </a:r>
          </a:p>
        </p:txBody>
      </p:sp>
      <p:sp>
        <p:nvSpPr>
          <p:cNvPr id="55327" name="Text Box 31"/>
          <p:cNvSpPr txBox="1">
            <a:spLocks noChangeArrowheads="1"/>
          </p:cNvSpPr>
          <p:nvPr/>
        </p:nvSpPr>
        <p:spPr bwMode="auto">
          <a:xfrm>
            <a:off x="3224213" y="6165850"/>
            <a:ext cx="3333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③</a:t>
            </a:r>
          </a:p>
        </p:txBody>
      </p:sp>
      <p:sp>
        <p:nvSpPr>
          <p:cNvPr id="55328" name="Text Box 32"/>
          <p:cNvSpPr txBox="1">
            <a:spLocks noChangeArrowheads="1"/>
          </p:cNvSpPr>
          <p:nvPr/>
        </p:nvSpPr>
        <p:spPr bwMode="auto">
          <a:xfrm>
            <a:off x="6316663" y="6165850"/>
            <a:ext cx="3333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①</a:t>
            </a:r>
          </a:p>
        </p:txBody>
      </p:sp>
      <p:sp>
        <p:nvSpPr>
          <p:cNvPr id="55329" name="Text Box 33"/>
          <p:cNvSpPr txBox="1">
            <a:spLocks noChangeArrowheads="1"/>
          </p:cNvSpPr>
          <p:nvPr/>
        </p:nvSpPr>
        <p:spPr bwMode="auto">
          <a:xfrm>
            <a:off x="7127875" y="6165850"/>
            <a:ext cx="3333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②</a:t>
            </a:r>
          </a:p>
        </p:txBody>
      </p:sp>
      <p:sp>
        <p:nvSpPr>
          <p:cNvPr id="55330" name="Text Box 34"/>
          <p:cNvSpPr txBox="1">
            <a:spLocks noChangeArrowheads="1"/>
          </p:cNvSpPr>
          <p:nvPr/>
        </p:nvSpPr>
        <p:spPr bwMode="auto">
          <a:xfrm>
            <a:off x="7920038" y="6165850"/>
            <a:ext cx="333375" cy="274638"/>
          </a:xfrm>
          <a:prstGeom prst="rect">
            <a:avLst/>
          </a:prstGeom>
          <a:noFill/>
          <a:ln w="9525" algn="ctr">
            <a:noFill/>
            <a:miter lim="800000"/>
            <a:headEnd/>
            <a:tailEnd/>
          </a:ln>
          <a:effectLst/>
        </p:spPr>
        <p:txBody>
          <a:bodyPr wrap="none">
            <a:spAutoFit/>
          </a:bodyPr>
          <a:lstStyle/>
          <a:p>
            <a:pPr>
              <a:spcBef>
                <a:spcPct val="50000"/>
              </a:spcBef>
            </a:pPr>
            <a:r>
              <a:rPr lang="en-US" altLang="ko-KR" sz="1200" b="1">
                <a:ea typeface="굴림" pitchFamily="50" charset="-127"/>
              </a:rPr>
              <a:t>③</a:t>
            </a:r>
          </a:p>
        </p:txBody>
      </p:sp>
      <p:sp>
        <p:nvSpPr>
          <p:cNvPr id="55331" name="Line 35"/>
          <p:cNvSpPr>
            <a:spLocks noChangeShapeType="1"/>
          </p:cNvSpPr>
          <p:nvPr/>
        </p:nvSpPr>
        <p:spPr bwMode="auto">
          <a:xfrm>
            <a:off x="4953000" y="2852738"/>
            <a:ext cx="0" cy="2089150"/>
          </a:xfrm>
          <a:prstGeom prst="line">
            <a:avLst/>
          </a:prstGeom>
          <a:noFill/>
          <a:ln w="9525">
            <a:solidFill>
              <a:schemeClr val="bg2"/>
            </a:solidFill>
            <a:round/>
            <a:headEnd/>
            <a:tailEnd/>
          </a:ln>
          <a:effectLst/>
        </p:spPr>
        <p:txBody>
          <a:bodyPr/>
          <a:lstStyle/>
          <a:p>
            <a:endParaRPr lang="en-US"/>
          </a:p>
        </p:txBody>
      </p:sp>
      <p:sp>
        <p:nvSpPr>
          <p:cNvPr id="55332" name="Line 36"/>
          <p:cNvSpPr>
            <a:spLocks noChangeShapeType="1"/>
          </p:cNvSpPr>
          <p:nvPr/>
        </p:nvSpPr>
        <p:spPr bwMode="auto">
          <a:xfrm>
            <a:off x="4232275" y="3860800"/>
            <a:ext cx="1441450" cy="0"/>
          </a:xfrm>
          <a:prstGeom prst="line">
            <a:avLst/>
          </a:prstGeom>
          <a:noFill/>
          <a:ln w="9525">
            <a:solidFill>
              <a:schemeClr val="bg2"/>
            </a:solidFill>
            <a:round/>
            <a:headEnd/>
            <a:tailEnd/>
          </a:ln>
          <a:effectLst/>
        </p:spPr>
        <p:txBody>
          <a:bodyPr/>
          <a:lstStyle/>
          <a:p>
            <a:endParaRPr lang="en-US"/>
          </a:p>
        </p:txBody>
      </p:sp>
      <p:sp>
        <p:nvSpPr>
          <p:cNvPr id="55333" name="Text Box 37"/>
          <p:cNvSpPr txBox="1">
            <a:spLocks noChangeArrowheads="1"/>
          </p:cNvSpPr>
          <p:nvPr/>
        </p:nvSpPr>
        <p:spPr bwMode="auto">
          <a:xfrm>
            <a:off x="260350" y="701675"/>
            <a:ext cx="4319588" cy="396875"/>
          </a:xfrm>
          <a:prstGeom prst="rect">
            <a:avLst/>
          </a:prstGeom>
          <a:noFill/>
          <a:ln w="9525">
            <a:noFill/>
            <a:miter lim="800000"/>
            <a:headEnd/>
            <a:tailEnd/>
          </a:ln>
          <a:effectLst/>
        </p:spPr>
        <p:txBody>
          <a:bodyPr>
            <a:spAutoFit/>
          </a:bodyPr>
          <a:lstStyle/>
          <a:p>
            <a:pPr>
              <a:spcBef>
                <a:spcPct val="50000"/>
              </a:spcBef>
            </a:pPr>
            <a:r>
              <a:rPr lang="en-US" altLang="ko-KR" sz="2000" b="1">
                <a:ea typeface="굴림" pitchFamily="50" charset="-127"/>
              </a:rPr>
              <a:t>Thyristor</a:t>
            </a:r>
          </a:p>
        </p:txBody>
      </p:sp>
      <p:sp>
        <p:nvSpPr>
          <p:cNvPr id="55334" name="Text Box 38"/>
          <p:cNvSpPr txBox="1">
            <a:spLocks noChangeArrowheads="1"/>
          </p:cNvSpPr>
          <p:nvPr/>
        </p:nvSpPr>
        <p:spPr bwMode="auto">
          <a:xfrm>
            <a:off x="1136650" y="3213100"/>
            <a:ext cx="2447925" cy="274638"/>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Thyristor and its symbol</a:t>
            </a:r>
          </a:p>
        </p:txBody>
      </p:sp>
      <p:sp>
        <p:nvSpPr>
          <p:cNvPr id="55335" name="Text Box 39"/>
          <p:cNvSpPr txBox="1">
            <a:spLocks noChangeArrowheads="1"/>
          </p:cNvSpPr>
          <p:nvPr/>
        </p:nvSpPr>
        <p:spPr bwMode="auto">
          <a:xfrm>
            <a:off x="5961063" y="3357563"/>
            <a:ext cx="2592387" cy="274637"/>
          </a:xfrm>
          <a:prstGeom prst="rect">
            <a:avLst/>
          </a:prstGeom>
          <a:noFill/>
          <a:ln w="9525">
            <a:noFill/>
            <a:miter lim="800000"/>
            <a:headEnd/>
            <a:tailEnd/>
          </a:ln>
          <a:effectLst/>
        </p:spPr>
        <p:txBody>
          <a:bodyPr>
            <a:spAutoFit/>
          </a:bodyPr>
          <a:lstStyle/>
          <a:p>
            <a:pPr>
              <a:spcBef>
                <a:spcPct val="50000"/>
              </a:spcBef>
            </a:pPr>
            <a:r>
              <a:rPr lang="en-US" altLang="ko-KR" sz="1200" b="1">
                <a:ea typeface="굴림" pitchFamily="50" charset="-127"/>
              </a:rPr>
              <a:t>Internal structure of the thyristor</a:t>
            </a:r>
          </a:p>
        </p:txBody>
      </p:sp>
      <p:sp>
        <p:nvSpPr>
          <p:cNvPr id="55336" name="Rectangle 40"/>
          <p:cNvSpPr>
            <a:spLocks noChangeArrowheads="1"/>
          </p:cNvSpPr>
          <p:nvPr/>
        </p:nvSpPr>
        <p:spPr bwMode="auto">
          <a:xfrm>
            <a:off x="3729038" y="1989138"/>
            <a:ext cx="360362" cy="360362"/>
          </a:xfrm>
          <a:prstGeom prst="rect">
            <a:avLst/>
          </a:prstGeom>
          <a:noFill/>
          <a:ln w="9525" algn="ctr">
            <a:noFill/>
            <a:miter lim="800000"/>
            <a:headEnd/>
            <a:tailEnd/>
          </a:ln>
          <a:effectLst/>
        </p:spPr>
        <p:txBody>
          <a:bodyPr wrap="none" anchor="ctr"/>
          <a:lstStyle/>
          <a:p>
            <a:pPr algn="ctr">
              <a:spcBef>
                <a:spcPct val="50000"/>
              </a:spcBef>
            </a:pPr>
            <a:r>
              <a:rPr lang="en-US" altLang="ko-KR" sz="1200" b="1">
                <a:ea typeface="굴림" pitchFamily="50" charset="-127"/>
              </a:rPr>
              <a:t>A</a:t>
            </a:r>
          </a:p>
        </p:txBody>
      </p:sp>
      <p:sp>
        <p:nvSpPr>
          <p:cNvPr id="55337" name="Rectangle 41"/>
          <p:cNvSpPr>
            <a:spLocks noChangeArrowheads="1"/>
          </p:cNvSpPr>
          <p:nvPr/>
        </p:nvSpPr>
        <p:spPr bwMode="auto">
          <a:xfrm>
            <a:off x="3729038" y="2644775"/>
            <a:ext cx="360362" cy="360363"/>
          </a:xfrm>
          <a:prstGeom prst="rect">
            <a:avLst/>
          </a:prstGeom>
          <a:noFill/>
          <a:ln w="9525" algn="ctr">
            <a:noFill/>
            <a:miter lim="800000"/>
            <a:headEnd/>
            <a:tailEnd/>
          </a:ln>
          <a:effectLst/>
        </p:spPr>
        <p:txBody>
          <a:bodyPr wrap="none" anchor="ctr"/>
          <a:lstStyle/>
          <a:p>
            <a:pPr algn="ctr">
              <a:spcBef>
                <a:spcPct val="50000"/>
              </a:spcBef>
            </a:pPr>
            <a:r>
              <a:rPr lang="en-US" altLang="ko-KR" sz="1200" b="1">
                <a:ea typeface="굴림" pitchFamily="50" charset="-127"/>
              </a:rPr>
              <a:t>K</a:t>
            </a:r>
          </a:p>
        </p:txBody>
      </p:sp>
      <p:sp>
        <p:nvSpPr>
          <p:cNvPr id="55338" name="Rectangle 42"/>
          <p:cNvSpPr>
            <a:spLocks noChangeArrowheads="1"/>
          </p:cNvSpPr>
          <p:nvPr/>
        </p:nvSpPr>
        <p:spPr bwMode="auto">
          <a:xfrm>
            <a:off x="2720975" y="2636838"/>
            <a:ext cx="360363" cy="360362"/>
          </a:xfrm>
          <a:prstGeom prst="rect">
            <a:avLst/>
          </a:prstGeom>
          <a:noFill/>
          <a:ln w="9525" algn="ctr">
            <a:noFill/>
            <a:miter lim="800000"/>
            <a:headEnd/>
            <a:tailEnd/>
          </a:ln>
          <a:effectLst/>
        </p:spPr>
        <p:txBody>
          <a:bodyPr wrap="none" anchor="ctr"/>
          <a:lstStyle/>
          <a:p>
            <a:pPr algn="ctr">
              <a:spcBef>
                <a:spcPct val="50000"/>
              </a:spcBef>
            </a:pPr>
            <a:r>
              <a:rPr lang="en-US" altLang="ko-KR" sz="1200" b="1">
                <a:ea typeface="굴림" pitchFamily="50" charset="-127"/>
              </a:rPr>
              <a:t>G</a:t>
            </a:r>
          </a:p>
        </p:txBody>
      </p:sp>
      <p:sp>
        <p:nvSpPr>
          <p:cNvPr id="55339" name="Line 43"/>
          <p:cNvSpPr>
            <a:spLocks noChangeShapeType="1"/>
          </p:cNvSpPr>
          <p:nvPr/>
        </p:nvSpPr>
        <p:spPr bwMode="auto">
          <a:xfrm flipH="1">
            <a:off x="3211513" y="2492375"/>
            <a:ext cx="288925" cy="215900"/>
          </a:xfrm>
          <a:prstGeom prst="line">
            <a:avLst/>
          </a:prstGeom>
          <a:noFill/>
          <a:ln w="41275">
            <a:solidFill>
              <a:srgbClr val="000000"/>
            </a:solidFill>
            <a:round/>
            <a:headEnd/>
            <a:tailEnd/>
          </a:ln>
          <a:effectLst/>
        </p:spPr>
        <p:txBody>
          <a:bodyPr/>
          <a:lstStyle/>
          <a:p>
            <a:endParaRPr lang="en-US"/>
          </a:p>
        </p:txBody>
      </p:sp>
      <p:sp>
        <p:nvSpPr>
          <p:cNvPr id="55340" name="Oval 44"/>
          <p:cNvSpPr>
            <a:spLocks noChangeArrowheads="1"/>
          </p:cNvSpPr>
          <p:nvPr/>
        </p:nvSpPr>
        <p:spPr bwMode="auto">
          <a:xfrm>
            <a:off x="3152775" y="2708275"/>
            <a:ext cx="71438" cy="73025"/>
          </a:xfrm>
          <a:prstGeom prst="ellipse">
            <a:avLst/>
          </a:prstGeom>
          <a:noFill/>
          <a:ln w="38100" algn="ctr">
            <a:solidFill>
              <a:srgbClr val="000000"/>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599</TotalTime>
  <Words>6399</Words>
  <Application>Microsoft PowerPoint</Application>
  <PresentationFormat>A4 Paper (210x297 mm)</PresentationFormat>
  <Paragraphs>1354</Paragraphs>
  <Slides>19</Slides>
  <Notes>19</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4" baseType="lpstr">
      <vt:lpstr>Arial</vt:lpstr>
      <vt:lpstr>굴림</vt:lpstr>
      <vt:lpstr>Times New Roman</vt:lpstr>
      <vt:lpstr>Default Design</vt:lpstr>
      <vt:lpstr>Bitmap</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Company>Hyundai Motor Europe GmbH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mkotlenga</dc:creator>
  <cp:lastModifiedBy>nader</cp:lastModifiedBy>
  <cp:revision>66</cp:revision>
  <dcterms:created xsi:type="dcterms:W3CDTF">2004-09-17T07:06:20Z</dcterms:created>
  <dcterms:modified xsi:type="dcterms:W3CDTF">2013-09-04T04:35:30Z</dcterms:modified>
</cp:coreProperties>
</file>